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0279975" cy="42808525"/>
  <p:notesSz cx="6858000" cy="9144000"/>
  <p:defaultTextStyle>
    <a:defPPr>
      <a:defRPr lang="ko-KR"/>
    </a:defPPr>
    <a:lvl1pPr marL="0" algn="l" defTabSz="4176431" rtl="0" eaLnBrk="1" latinLnBrk="1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1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1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1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1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1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1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1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1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3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B285"/>
    <a:srgbClr val="EA71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716" autoAdjust="0"/>
  </p:normalViewPr>
  <p:slideViewPr>
    <p:cSldViewPr>
      <p:cViewPr>
        <p:scale>
          <a:sx n="75" d="100"/>
          <a:sy n="75" d="100"/>
        </p:scale>
        <p:origin x="-8226" y="-16806"/>
      </p:cViewPr>
      <p:guideLst>
        <p:guide orient="horz" pos="13483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09B66C-713E-4EC0-976F-716DE00F9488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362155C-EA60-46A9-9809-B8EECB825657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rPr>
            <a:t>B</a:t>
          </a:r>
          <a:endParaRPr lang="ko-KR" altLang="en-US" dirty="0">
            <a:latin typeface="Arial Unicode MS" panose="020B0604020202020204" pitchFamily="50" charset="-127"/>
            <a:ea typeface="Arial Unicode MS" panose="020B0604020202020204" pitchFamily="50" charset="-127"/>
            <a:cs typeface="Arial Unicode MS" panose="020B0604020202020204" pitchFamily="50" charset="-127"/>
          </a:endParaRPr>
        </a:p>
      </dgm:t>
    </dgm:pt>
    <dgm:pt modelId="{A000CD92-99A9-408A-BB63-7D20A18C6BE8}" type="parTrans" cxnId="{6E9DD694-350C-49F1-86FF-4E86678C4802}">
      <dgm:prSet/>
      <dgm:spPr/>
      <dgm:t>
        <a:bodyPr/>
        <a:lstStyle/>
        <a:p>
          <a:pPr latinLnBrk="1"/>
          <a:endParaRPr lang="ko-KR" altLang="en-US"/>
        </a:p>
      </dgm:t>
    </dgm:pt>
    <dgm:pt modelId="{D1349376-E5D2-4226-90B9-8C119CF97E25}" type="sibTrans" cxnId="{6E9DD694-350C-49F1-86FF-4E86678C4802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E1256612-EFC0-40A0-A8CA-4241AD387E29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rPr>
            <a:t>C</a:t>
          </a:r>
          <a:endParaRPr lang="ko-KR" altLang="en-US" dirty="0">
            <a:latin typeface="Arial Unicode MS" panose="020B0604020202020204" pitchFamily="50" charset="-127"/>
            <a:ea typeface="Arial Unicode MS" panose="020B0604020202020204" pitchFamily="50" charset="-127"/>
            <a:cs typeface="Arial Unicode MS" panose="020B0604020202020204" pitchFamily="50" charset="-127"/>
          </a:endParaRPr>
        </a:p>
      </dgm:t>
    </dgm:pt>
    <dgm:pt modelId="{C525012F-80E7-4273-A876-EE536C63E76D}" type="parTrans" cxnId="{DA55BA45-A6A8-4712-8FDE-904B838771FC}">
      <dgm:prSet/>
      <dgm:spPr/>
      <dgm:t>
        <a:bodyPr/>
        <a:lstStyle/>
        <a:p>
          <a:pPr latinLnBrk="1"/>
          <a:endParaRPr lang="ko-KR" altLang="en-US"/>
        </a:p>
      </dgm:t>
    </dgm:pt>
    <dgm:pt modelId="{7004BCEE-4B2E-4B61-932D-49BC23943213}" type="sibTrans" cxnId="{DA55BA45-A6A8-4712-8FDE-904B838771FC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7D6635ED-1582-4ACF-8663-8F3E5F56DBF1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rPr>
            <a:t>A</a:t>
          </a:r>
          <a:endParaRPr lang="ko-KR" altLang="en-US" dirty="0">
            <a:latin typeface="Arial Unicode MS" panose="020B0604020202020204" pitchFamily="50" charset="-127"/>
            <a:ea typeface="Arial Unicode MS" panose="020B0604020202020204" pitchFamily="50" charset="-127"/>
            <a:cs typeface="Arial Unicode MS" panose="020B0604020202020204" pitchFamily="50" charset="-127"/>
          </a:endParaRPr>
        </a:p>
      </dgm:t>
    </dgm:pt>
    <dgm:pt modelId="{B8B5B1FF-2BAA-40BF-A988-D922B87F1354}" type="parTrans" cxnId="{2E16E2C6-34A1-4D4E-8DE7-1791D91E3FC0}">
      <dgm:prSet/>
      <dgm:spPr/>
      <dgm:t>
        <a:bodyPr/>
        <a:lstStyle/>
        <a:p>
          <a:pPr latinLnBrk="1"/>
          <a:endParaRPr lang="ko-KR" altLang="en-US"/>
        </a:p>
      </dgm:t>
    </dgm:pt>
    <dgm:pt modelId="{CEC4390E-704D-42D7-81D6-21BAF0364F44}" type="sibTrans" cxnId="{2E16E2C6-34A1-4D4E-8DE7-1791D91E3FC0}">
      <dgm:prSet/>
      <dgm:spPr>
        <a:solidFill>
          <a:schemeClr val="tx1"/>
        </a:solidFill>
      </dgm:spPr>
      <dgm:t>
        <a:bodyPr/>
        <a:lstStyle/>
        <a:p>
          <a:pPr latinLnBrk="1"/>
          <a:endParaRPr lang="ko-KR" altLang="en-US"/>
        </a:p>
      </dgm:t>
    </dgm:pt>
    <dgm:pt modelId="{6403E4E7-2B99-42E1-8934-F6E834BDF71B}" type="pres">
      <dgm:prSet presAssocID="{D209B66C-713E-4EC0-976F-716DE00F948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D60AE0-6AA9-4C5E-A1CD-2BA1746D3EE0}" type="pres">
      <dgm:prSet presAssocID="{6362155C-EA60-46A9-9809-B8EECB825657}" presName="dummy" presStyleCnt="0"/>
      <dgm:spPr/>
    </dgm:pt>
    <dgm:pt modelId="{FEFC134F-8ACC-489B-AEAA-1390AFC0FEF9}" type="pres">
      <dgm:prSet presAssocID="{6362155C-EA60-46A9-9809-B8EECB825657}" presName="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0092DA1-0859-45C2-9BF9-2CFCC5C2A327}" type="pres">
      <dgm:prSet presAssocID="{D1349376-E5D2-4226-90B9-8C119CF97E25}" presName="sibTrans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9A096BBD-2B85-46AD-9EA6-47FDB30E5363}" type="pres">
      <dgm:prSet presAssocID="{E1256612-EFC0-40A0-A8CA-4241AD387E29}" presName="dummy" presStyleCnt="0"/>
      <dgm:spPr/>
    </dgm:pt>
    <dgm:pt modelId="{A27BB863-EBEB-4A16-B00A-B6722248BF0D}" type="pres">
      <dgm:prSet presAssocID="{E1256612-EFC0-40A0-A8CA-4241AD387E29}" presName="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554F0F0-A06D-4B8F-AEA4-7DF9D3793DEF}" type="pres">
      <dgm:prSet presAssocID="{7004BCEE-4B2E-4B61-932D-49BC23943213}" presName="sibTrans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8D81B9BB-5C92-404E-9EBF-B19D140A8D33}" type="pres">
      <dgm:prSet presAssocID="{7D6635ED-1582-4ACF-8663-8F3E5F56DBF1}" presName="dummy" presStyleCnt="0"/>
      <dgm:spPr/>
    </dgm:pt>
    <dgm:pt modelId="{878ACBBD-C014-401B-B4DD-BC998D0EA5A9}" type="pres">
      <dgm:prSet presAssocID="{7D6635ED-1582-4ACF-8663-8F3E5F56DBF1}" presName="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5D16A32-88FB-462F-8081-BF92E033960C}" type="pres">
      <dgm:prSet presAssocID="{CEC4390E-704D-42D7-81D6-21BAF0364F44}" presName="sibTrans" presStyleLbl="node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DA55BA45-A6A8-4712-8FDE-904B838771FC}" srcId="{D209B66C-713E-4EC0-976F-716DE00F9488}" destId="{E1256612-EFC0-40A0-A8CA-4241AD387E29}" srcOrd="1" destOrd="0" parTransId="{C525012F-80E7-4273-A876-EE536C63E76D}" sibTransId="{7004BCEE-4B2E-4B61-932D-49BC23943213}"/>
    <dgm:cxn modelId="{D177CB70-B933-41C6-AC8E-D0F262792D11}" type="presOf" srcId="{D209B66C-713E-4EC0-976F-716DE00F9488}" destId="{6403E4E7-2B99-42E1-8934-F6E834BDF71B}" srcOrd="0" destOrd="0" presId="urn:microsoft.com/office/officeart/2005/8/layout/cycle1"/>
    <dgm:cxn modelId="{59D284F2-142A-4B74-891E-0A60D11D9973}" type="presOf" srcId="{6362155C-EA60-46A9-9809-B8EECB825657}" destId="{FEFC134F-8ACC-489B-AEAA-1390AFC0FEF9}" srcOrd="0" destOrd="0" presId="urn:microsoft.com/office/officeart/2005/8/layout/cycle1"/>
    <dgm:cxn modelId="{2360BC4F-C922-43BC-9848-D577C1149BB2}" type="presOf" srcId="{CEC4390E-704D-42D7-81D6-21BAF0364F44}" destId="{05D16A32-88FB-462F-8081-BF92E033960C}" srcOrd="0" destOrd="0" presId="urn:microsoft.com/office/officeart/2005/8/layout/cycle1"/>
    <dgm:cxn modelId="{2E16E2C6-34A1-4D4E-8DE7-1791D91E3FC0}" srcId="{D209B66C-713E-4EC0-976F-716DE00F9488}" destId="{7D6635ED-1582-4ACF-8663-8F3E5F56DBF1}" srcOrd="2" destOrd="0" parTransId="{B8B5B1FF-2BAA-40BF-A988-D922B87F1354}" sibTransId="{CEC4390E-704D-42D7-81D6-21BAF0364F44}"/>
    <dgm:cxn modelId="{E4EF681B-5519-4B05-AD1E-BBA8BE965A0C}" type="presOf" srcId="{7004BCEE-4B2E-4B61-932D-49BC23943213}" destId="{A554F0F0-A06D-4B8F-AEA4-7DF9D3793DEF}" srcOrd="0" destOrd="0" presId="urn:microsoft.com/office/officeart/2005/8/layout/cycle1"/>
    <dgm:cxn modelId="{6E9DD694-350C-49F1-86FF-4E86678C4802}" srcId="{D209B66C-713E-4EC0-976F-716DE00F9488}" destId="{6362155C-EA60-46A9-9809-B8EECB825657}" srcOrd="0" destOrd="0" parTransId="{A000CD92-99A9-408A-BB63-7D20A18C6BE8}" sibTransId="{D1349376-E5D2-4226-90B9-8C119CF97E25}"/>
    <dgm:cxn modelId="{CEA0D685-7B36-48E3-9D41-BCD1ED71473C}" type="presOf" srcId="{E1256612-EFC0-40A0-A8CA-4241AD387E29}" destId="{A27BB863-EBEB-4A16-B00A-B6722248BF0D}" srcOrd="0" destOrd="0" presId="urn:microsoft.com/office/officeart/2005/8/layout/cycle1"/>
    <dgm:cxn modelId="{EEEA3FE7-B85B-447E-AAB2-2F6B52FD3E64}" type="presOf" srcId="{7D6635ED-1582-4ACF-8663-8F3E5F56DBF1}" destId="{878ACBBD-C014-401B-B4DD-BC998D0EA5A9}" srcOrd="0" destOrd="0" presId="urn:microsoft.com/office/officeart/2005/8/layout/cycle1"/>
    <dgm:cxn modelId="{BAAF797E-A233-4C99-B239-43FE3083ED75}" type="presOf" srcId="{D1349376-E5D2-4226-90B9-8C119CF97E25}" destId="{00092DA1-0859-45C2-9BF9-2CFCC5C2A327}" srcOrd="0" destOrd="0" presId="urn:microsoft.com/office/officeart/2005/8/layout/cycle1"/>
    <dgm:cxn modelId="{F06C6E9B-D43D-4BA8-88BE-F6A3B723F2AE}" type="presParOf" srcId="{6403E4E7-2B99-42E1-8934-F6E834BDF71B}" destId="{F3D60AE0-6AA9-4C5E-A1CD-2BA1746D3EE0}" srcOrd="0" destOrd="0" presId="urn:microsoft.com/office/officeart/2005/8/layout/cycle1"/>
    <dgm:cxn modelId="{2251CAF1-AC88-4F69-9CB5-1760983C00E5}" type="presParOf" srcId="{6403E4E7-2B99-42E1-8934-F6E834BDF71B}" destId="{FEFC134F-8ACC-489B-AEAA-1390AFC0FEF9}" srcOrd="1" destOrd="0" presId="urn:microsoft.com/office/officeart/2005/8/layout/cycle1"/>
    <dgm:cxn modelId="{081F6192-7504-4058-A0DE-D74CC43B5D1C}" type="presParOf" srcId="{6403E4E7-2B99-42E1-8934-F6E834BDF71B}" destId="{00092DA1-0859-45C2-9BF9-2CFCC5C2A327}" srcOrd="2" destOrd="0" presId="urn:microsoft.com/office/officeart/2005/8/layout/cycle1"/>
    <dgm:cxn modelId="{4FF1EE83-C6AB-46C4-8986-A1C046F531FF}" type="presParOf" srcId="{6403E4E7-2B99-42E1-8934-F6E834BDF71B}" destId="{9A096BBD-2B85-46AD-9EA6-47FDB30E5363}" srcOrd="3" destOrd="0" presId="urn:microsoft.com/office/officeart/2005/8/layout/cycle1"/>
    <dgm:cxn modelId="{8006E15E-EF7E-49B2-B121-3E29B4833410}" type="presParOf" srcId="{6403E4E7-2B99-42E1-8934-F6E834BDF71B}" destId="{A27BB863-EBEB-4A16-B00A-B6722248BF0D}" srcOrd="4" destOrd="0" presId="urn:microsoft.com/office/officeart/2005/8/layout/cycle1"/>
    <dgm:cxn modelId="{ED6D4C3F-2398-4F98-8748-89C9FB2FD2A9}" type="presParOf" srcId="{6403E4E7-2B99-42E1-8934-F6E834BDF71B}" destId="{A554F0F0-A06D-4B8F-AEA4-7DF9D3793DEF}" srcOrd="5" destOrd="0" presId="urn:microsoft.com/office/officeart/2005/8/layout/cycle1"/>
    <dgm:cxn modelId="{D3D0DC28-B85B-4CFD-AAFB-0D24A39E4027}" type="presParOf" srcId="{6403E4E7-2B99-42E1-8934-F6E834BDF71B}" destId="{8D81B9BB-5C92-404E-9EBF-B19D140A8D33}" srcOrd="6" destOrd="0" presId="urn:microsoft.com/office/officeart/2005/8/layout/cycle1"/>
    <dgm:cxn modelId="{11FC910D-F725-499E-BCDA-01F02C309757}" type="presParOf" srcId="{6403E4E7-2B99-42E1-8934-F6E834BDF71B}" destId="{878ACBBD-C014-401B-B4DD-BC998D0EA5A9}" srcOrd="7" destOrd="0" presId="urn:microsoft.com/office/officeart/2005/8/layout/cycle1"/>
    <dgm:cxn modelId="{6CB5E88E-7A3D-49A9-B2FA-A016AA6AA9E3}" type="presParOf" srcId="{6403E4E7-2B99-42E1-8934-F6E834BDF71B}" destId="{05D16A32-88FB-462F-8081-BF92E033960C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C134F-8ACC-489B-AEAA-1390AFC0FEF9}">
      <dsp:nvSpPr>
        <dsp:cNvPr id="0" name=""/>
        <dsp:cNvSpPr/>
      </dsp:nvSpPr>
      <dsp:spPr>
        <a:xfrm>
          <a:off x="1295237" y="112028"/>
          <a:ext cx="571643" cy="571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rPr>
            <a:t>B</a:t>
          </a:r>
          <a:endParaRPr lang="ko-KR" altLang="en-US" sz="2400" kern="1200" dirty="0">
            <a:latin typeface="Arial Unicode MS" panose="020B0604020202020204" pitchFamily="50" charset="-127"/>
            <a:ea typeface="Arial Unicode MS" panose="020B0604020202020204" pitchFamily="50" charset="-127"/>
            <a:cs typeface="Arial Unicode MS" panose="020B0604020202020204" pitchFamily="50" charset="-127"/>
          </a:endParaRPr>
        </a:p>
      </dsp:txBody>
      <dsp:txXfrm>
        <a:off x="1295237" y="112028"/>
        <a:ext cx="571643" cy="571643"/>
      </dsp:txXfrm>
    </dsp:sp>
    <dsp:sp modelId="{00092DA1-0859-45C2-9BF9-2CFCC5C2A327}">
      <dsp:nvSpPr>
        <dsp:cNvPr id="0" name=""/>
        <dsp:cNvSpPr/>
      </dsp:nvSpPr>
      <dsp:spPr>
        <a:xfrm>
          <a:off x="424422" y="-471"/>
          <a:ext cx="1351769" cy="1351769"/>
        </a:xfrm>
        <a:prstGeom prst="circularArrow">
          <a:avLst>
            <a:gd name="adj1" fmla="val 8246"/>
            <a:gd name="adj2" fmla="val 575930"/>
            <a:gd name="adj3" fmla="val 2964710"/>
            <a:gd name="adj4" fmla="val 51150"/>
            <a:gd name="adj5" fmla="val 9621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7BB863-EBEB-4A16-B00A-B6722248BF0D}">
      <dsp:nvSpPr>
        <dsp:cNvPr id="0" name=""/>
        <dsp:cNvSpPr/>
      </dsp:nvSpPr>
      <dsp:spPr>
        <a:xfrm>
          <a:off x="814485" y="944716"/>
          <a:ext cx="571643" cy="571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rPr>
            <a:t>C</a:t>
          </a:r>
          <a:endParaRPr lang="ko-KR" altLang="en-US" sz="2400" kern="1200" dirty="0">
            <a:latin typeface="Arial Unicode MS" panose="020B0604020202020204" pitchFamily="50" charset="-127"/>
            <a:ea typeface="Arial Unicode MS" panose="020B0604020202020204" pitchFamily="50" charset="-127"/>
            <a:cs typeface="Arial Unicode MS" panose="020B0604020202020204" pitchFamily="50" charset="-127"/>
          </a:endParaRPr>
        </a:p>
      </dsp:txBody>
      <dsp:txXfrm>
        <a:off x="814485" y="944716"/>
        <a:ext cx="571643" cy="571643"/>
      </dsp:txXfrm>
    </dsp:sp>
    <dsp:sp modelId="{A554F0F0-A06D-4B8F-AEA4-7DF9D3793DEF}">
      <dsp:nvSpPr>
        <dsp:cNvPr id="0" name=""/>
        <dsp:cNvSpPr/>
      </dsp:nvSpPr>
      <dsp:spPr>
        <a:xfrm>
          <a:off x="424422" y="-471"/>
          <a:ext cx="1351769" cy="1351769"/>
        </a:xfrm>
        <a:prstGeom prst="circularArrow">
          <a:avLst>
            <a:gd name="adj1" fmla="val 8246"/>
            <a:gd name="adj2" fmla="val 575930"/>
            <a:gd name="adj3" fmla="val 10172919"/>
            <a:gd name="adj4" fmla="val 7259360"/>
            <a:gd name="adj5" fmla="val 9621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ACBBD-C014-401B-B4DD-BC998D0EA5A9}">
      <dsp:nvSpPr>
        <dsp:cNvPr id="0" name=""/>
        <dsp:cNvSpPr/>
      </dsp:nvSpPr>
      <dsp:spPr>
        <a:xfrm>
          <a:off x="333732" y="112028"/>
          <a:ext cx="571643" cy="571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rPr>
            <a:t>A</a:t>
          </a:r>
          <a:endParaRPr lang="ko-KR" altLang="en-US" sz="2400" kern="1200" dirty="0">
            <a:latin typeface="Arial Unicode MS" panose="020B0604020202020204" pitchFamily="50" charset="-127"/>
            <a:ea typeface="Arial Unicode MS" panose="020B0604020202020204" pitchFamily="50" charset="-127"/>
            <a:cs typeface="Arial Unicode MS" panose="020B0604020202020204" pitchFamily="50" charset="-127"/>
          </a:endParaRPr>
        </a:p>
      </dsp:txBody>
      <dsp:txXfrm>
        <a:off x="333732" y="112028"/>
        <a:ext cx="571643" cy="571643"/>
      </dsp:txXfrm>
    </dsp:sp>
    <dsp:sp modelId="{05D16A32-88FB-462F-8081-BF92E033960C}">
      <dsp:nvSpPr>
        <dsp:cNvPr id="0" name=""/>
        <dsp:cNvSpPr/>
      </dsp:nvSpPr>
      <dsp:spPr>
        <a:xfrm>
          <a:off x="424422" y="-471"/>
          <a:ext cx="1351769" cy="1351769"/>
        </a:xfrm>
        <a:prstGeom prst="circularArrow">
          <a:avLst>
            <a:gd name="adj1" fmla="val 8246"/>
            <a:gd name="adj2" fmla="val 575930"/>
            <a:gd name="adj3" fmla="val 16857519"/>
            <a:gd name="adj4" fmla="val 14966551"/>
            <a:gd name="adj5" fmla="val 9621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E2299-5D3B-4AAB-A5FA-91A6F83DB15B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16150" y="685800"/>
            <a:ext cx="2425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09A8A-2F5C-421E-81B3-7176AE3551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709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76431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1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09A8A-2F5C-421E-81B3-7176AE3551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2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70998" y="13298392"/>
            <a:ext cx="25737979" cy="917608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41996" y="24258164"/>
            <a:ext cx="21195983" cy="109399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952982" y="1714329"/>
            <a:ext cx="6812994" cy="3652597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13999" y="1714329"/>
            <a:ext cx="19934317" cy="3652597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1909" y="27508444"/>
            <a:ext cx="25737979" cy="850224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91909" y="18144082"/>
            <a:ext cx="25737979" cy="936436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13999" y="9988659"/>
            <a:ext cx="13373656" cy="28251648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392320" y="9988659"/>
            <a:ext cx="13373656" cy="28251648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3999" y="9582375"/>
            <a:ext cx="13378914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3999" y="13575852"/>
            <a:ext cx="13378914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81808" y="9582375"/>
            <a:ext cx="13384170" cy="399347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81808" y="13575852"/>
            <a:ext cx="13384170" cy="24664452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4000" y="1704413"/>
            <a:ext cx="9961903" cy="7253667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38629" y="1704417"/>
            <a:ext cx="16927347" cy="3653589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14000" y="8958084"/>
            <a:ext cx="9961903" cy="2928222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35087" y="29965968"/>
            <a:ext cx="18167985" cy="3537652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935087" y="3825021"/>
            <a:ext cx="18167985" cy="25685115"/>
          </a:xfrm>
        </p:spPr>
        <p:txBody>
          <a:bodyPr/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35087" y="33503620"/>
            <a:ext cx="18167985" cy="5024053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13999" y="1714326"/>
            <a:ext cx="27251978" cy="7134754"/>
          </a:xfrm>
          <a:prstGeom prst="rect">
            <a:avLst/>
          </a:prstGeom>
        </p:spPr>
        <p:txBody>
          <a:bodyPr vert="horz" lIns="417643" tIns="208822" rIns="417643" bIns="208822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3999" y="9988659"/>
            <a:ext cx="27251978" cy="28251648"/>
          </a:xfrm>
          <a:prstGeom prst="rect">
            <a:avLst/>
          </a:prstGeom>
        </p:spPr>
        <p:txBody>
          <a:bodyPr vert="horz" lIns="417643" tIns="208822" rIns="417643" bIns="208822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51399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2017-08-15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345658" y="39677164"/>
            <a:ext cx="9588659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700649" y="39677164"/>
            <a:ext cx="7065328" cy="2279158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6431" rtl="0" eaLnBrk="1" latinLnBrk="1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6161" indent="-1566161" algn="l" defTabSz="4176431" rtl="0" eaLnBrk="1" latinLnBrk="1" hangingPunct="1">
        <a:spcBef>
          <a:spcPct val="20000"/>
        </a:spcBef>
        <a:buFont typeface="Arial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3350" indent="-1305135" algn="l" defTabSz="4176431" rtl="0" eaLnBrk="1" latinLnBrk="1" hangingPunct="1">
        <a:spcBef>
          <a:spcPct val="20000"/>
        </a:spcBef>
        <a:buFont typeface="Arial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20538" indent="-1044108" algn="l" defTabSz="4176431" rtl="0" eaLnBrk="1" latinLnBrk="1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8753" indent="-1044108" algn="l" defTabSz="4176431" rtl="0" eaLnBrk="1" latinLnBrk="1" hangingPunct="1">
        <a:spcBef>
          <a:spcPct val="20000"/>
        </a:spcBef>
        <a:buFont typeface="Arial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969" indent="-1044108" algn="l" defTabSz="4176431" rtl="0" eaLnBrk="1" latinLnBrk="1" hangingPunct="1">
        <a:spcBef>
          <a:spcPct val="20000"/>
        </a:spcBef>
        <a:buFont typeface="Arial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1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1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1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1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4176431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1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.emf"/><Relationship Id="rId21" Type="http://schemas.microsoft.com/office/2007/relationships/hdphoto" Target="../media/hdphoto2.wdp"/><Relationship Id="rId42" Type="http://schemas.openxmlformats.org/officeDocument/2006/relationships/image" Target="../media/image31.png"/><Relationship Id="rId47" Type="http://schemas.openxmlformats.org/officeDocument/2006/relationships/image" Target="../media/image36.png"/><Relationship Id="rId63" Type="http://schemas.openxmlformats.org/officeDocument/2006/relationships/image" Target="../media/image52.png"/><Relationship Id="rId68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jpeg"/><Relationship Id="rId29" Type="http://schemas.openxmlformats.org/officeDocument/2006/relationships/image" Target="../media/image19.png"/><Relationship Id="rId11" Type="http://schemas.openxmlformats.org/officeDocument/2006/relationships/diagramData" Target="../diagrams/data1.xml"/><Relationship Id="rId24" Type="http://schemas.openxmlformats.org/officeDocument/2006/relationships/image" Target="../media/image14.png"/><Relationship Id="rId32" Type="http://schemas.openxmlformats.org/officeDocument/2006/relationships/image" Target="../media/image22.png"/><Relationship Id="rId37" Type="http://schemas.openxmlformats.org/officeDocument/2006/relationships/image" Target="../media/image26.emf"/><Relationship Id="rId40" Type="http://schemas.openxmlformats.org/officeDocument/2006/relationships/image" Target="../media/image29.png"/><Relationship Id="rId45" Type="http://schemas.openxmlformats.org/officeDocument/2006/relationships/image" Target="../media/image34.emf"/><Relationship Id="rId53" Type="http://schemas.openxmlformats.org/officeDocument/2006/relationships/image" Target="../media/image42.png"/><Relationship Id="rId58" Type="http://schemas.openxmlformats.org/officeDocument/2006/relationships/image" Target="../media/image47.png"/><Relationship Id="rId66" Type="http://schemas.openxmlformats.org/officeDocument/2006/relationships/image" Target="../media/image55.png"/><Relationship Id="rId5" Type="http://schemas.openxmlformats.org/officeDocument/2006/relationships/image" Target="../media/image3.png"/><Relationship Id="rId61" Type="http://schemas.openxmlformats.org/officeDocument/2006/relationships/image" Target="../media/image50.png"/><Relationship Id="rId19" Type="http://schemas.microsoft.com/office/2007/relationships/hdphoto" Target="../media/hdphoto1.wdp"/><Relationship Id="rId14" Type="http://schemas.openxmlformats.org/officeDocument/2006/relationships/diagramColors" Target="../diagrams/colors1.xml"/><Relationship Id="rId22" Type="http://schemas.openxmlformats.org/officeDocument/2006/relationships/image" Target="../media/image13.png"/><Relationship Id="rId27" Type="http://schemas.openxmlformats.org/officeDocument/2006/relationships/image" Target="../media/image17.emf"/><Relationship Id="rId30" Type="http://schemas.openxmlformats.org/officeDocument/2006/relationships/image" Target="../media/image20.png"/><Relationship Id="rId35" Type="http://schemas.openxmlformats.org/officeDocument/2006/relationships/image" Target="../media/image25.png"/><Relationship Id="rId43" Type="http://schemas.openxmlformats.org/officeDocument/2006/relationships/image" Target="../media/image32.png"/><Relationship Id="rId48" Type="http://schemas.openxmlformats.org/officeDocument/2006/relationships/image" Target="../media/image37.png"/><Relationship Id="rId56" Type="http://schemas.openxmlformats.org/officeDocument/2006/relationships/image" Target="../media/image45.png"/><Relationship Id="rId64" Type="http://schemas.openxmlformats.org/officeDocument/2006/relationships/image" Target="../media/image53.png"/><Relationship Id="rId69" Type="http://schemas.openxmlformats.org/officeDocument/2006/relationships/image" Target="../media/image58.png"/><Relationship Id="rId8" Type="http://schemas.openxmlformats.org/officeDocument/2006/relationships/image" Target="../media/image6.png"/><Relationship Id="rId51" Type="http://schemas.openxmlformats.org/officeDocument/2006/relationships/image" Target="../media/image40.png"/><Relationship Id="rId3" Type="http://schemas.openxmlformats.org/officeDocument/2006/relationships/image" Target="../media/image1.pn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10.png"/><Relationship Id="rId25" Type="http://schemas.openxmlformats.org/officeDocument/2006/relationships/image" Target="../media/image15.png"/><Relationship Id="rId33" Type="http://schemas.openxmlformats.org/officeDocument/2006/relationships/image" Target="../media/image23.png"/><Relationship Id="rId38" Type="http://schemas.openxmlformats.org/officeDocument/2006/relationships/image" Target="../media/image27.png"/><Relationship Id="rId46" Type="http://schemas.openxmlformats.org/officeDocument/2006/relationships/image" Target="../media/image35.png"/><Relationship Id="rId59" Type="http://schemas.openxmlformats.org/officeDocument/2006/relationships/image" Target="../media/image48.png"/><Relationship Id="rId67" Type="http://schemas.openxmlformats.org/officeDocument/2006/relationships/image" Target="../media/image56.png"/><Relationship Id="rId20" Type="http://schemas.openxmlformats.org/officeDocument/2006/relationships/image" Target="../media/image12.png"/><Relationship Id="rId41" Type="http://schemas.openxmlformats.org/officeDocument/2006/relationships/image" Target="../media/image30.png"/><Relationship Id="rId54" Type="http://schemas.openxmlformats.org/officeDocument/2006/relationships/image" Target="../media/image43.png"/><Relationship Id="rId6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microsoft.com/office/2007/relationships/diagramDrawing" Target="../diagrams/drawing1.xml"/><Relationship Id="rId23" Type="http://schemas.microsoft.com/office/2007/relationships/hdphoto" Target="../media/hdphoto3.wdp"/><Relationship Id="rId28" Type="http://schemas.openxmlformats.org/officeDocument/2006/relationships/image" Target="../media/image18.png"/><Relationship Id="rId36" Type="http://schemas.microsoft.com/office/2007/relationships/hdphoto" Target="../media/hdphoto4.wdp"/><Relationship Id="rId49" Type="http://schemas.openxmlformats.org/officeDocument/2006/relationships/image" Target="../media/image38.png"/><Relationship Id="rId57" Type="http://schemas.openxmlformats.org/officeDocument/2006/relationships/image" Target="../media/image46.png"/><Relationship Id="rId10" Type="http://schemas.openxmlformats.org/officeDocument/2006/relationships/image" Target="../media/image8.png"/><Relationship Id="rId31" Type="http://schemas.openxmlformats.org/officeDocument/2006/relationships/image" Target="../media/image21.png"/><Relationship Id="rId44" Type="http://schemas.openxmlformats.org/officeDocument/2006/relationships/image" Target="../media/image33.png"/><Relationship Id="rId52" Type="http://schemas.openxmlformats.org/officeDocument/2006/relationships/image" Target="../media/image41.png"/><Relationship Id="rId60" Type="http://schemas.openxmlformats.org/officeDocument/2006/relationships/image" Target="../media/image49.jpeg"/><Relationship Id="rId65" Type="http://schemas.openxmlformats.org/officeDocument/2006/relationships/image" Target="../media/image54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3" Type="http://schemas.openxmlformats.org/officeDocument/2006/relationships/diagramQuickStyle" Target="../diagrams/quickStyle1.xml"/><Relationship Id="rId18" Type="http://schemas.openxmlformats.org/officeDocument/2006/relationships/image" Target="../media/image11.png"/><Relationship Id="rId39" Type="http://schemas.openxmlformats.org/officeDocument/2006/relationships/image" Target="../media/image28.png"/><Relationship Id="rId34" Type="http://schemas.openxmlformats.org/officeDocument/2006/relationships/image" Target="../media/image24.jpeg"/><Relationship Id="rId50" Type="http://schemas.openxmlformats.org/officeDocument/2006/relationships/image" Target="../media/image39.png"/><Relationship Id="rId5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17" b="16152"/>
          <a:stretch/>
        </p:blipFill>
        <p:spPr>
          <a:xfrm>
            <a:off x="4822665" y="219631"/>
            <a:ext cx="25437132" cy="13413066"/>
          </a:xfrm>
          <a:prstGeom prst="rect">
            <a:avLst/>
          </a:prstGeom>
        </p:spPr>
      </p:pic>
      <p:sp>
        <p:nvSpPr>
          <p:cNvPr id="407" name="직사각형 406"/>
          <p:cNvSpPr/>
          <p:nvPr/>
        </p:nvSpPr>
        <p:spPr>
          <a:xfrm>
            <a:off x="4822666" y="219630"/>
            <a:ext cx="5315535" cy="13455139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9" name="모서리가 둥근 직사각형 448"/>
          <p:cNvSpPr/>
          <p:nvPr/>
        </p:nvSpPr>
        <p:spPr>
          <a:xfrm>
            <a:off x="10189730" y="22702292"/>
            <a:ext cx="9851957" cy="11548307"/>
          </a:xfrm>
          <a:prstGeom prst="roundRect">
            <a:avLst>
              <a:gd name="adj" fmla="val 4664"/>
            </a:avLst>
          </a:prstGeom>
          <a:solidFill>
            <a:schemeClr val="bg1">
              <a:lumMod val="9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0240683" y="13932949"/>
            <a:ext cx="9851957" cy="15695030"/>
          </a:xfrm>
          <a:prstGeom prst="roundRect">
            <a:avLst>
              <a:gd name="adj" fmla="val 4084"/>
            </a:avLst>
          </a:prstGeom>
          <a:solidFill>
            <a:schemeClr val="bg1">
              <a:lumMod val="9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140929" y="13915430"/>
            <a:ext cx="9886489" cy="28733638"/>
          </a:xfrm>
          <a:prstGeom prst="roundRect">
            <a:avLst>
              <a:gd name="adj" fmla="val 3620"/>
            </a:avLst>
          </a:prstGeom>
          <a:solidFill>
            <a:schemeClr val="bg1">
              <a:lumMod val="9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20307536" y="17937719"/>
            <a:ext cx="32603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rPr>
              <a:t>지속적인 운영방안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Arial Unicode MS" panose="020B0604020202020204" pitchFamily="50" charset="-127"/>
            </a:endParaRPr>
          </a:p>
        </p:txBody>
      </p:sp>
      <p:pic>
        <p:nvPicPr>
          <p:cNvPr id="83" name="Picture 2" descr="Image result for House hol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6612" y="18704264"/>
            <a:ext cx="546115" cy="54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Image result for House hold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9251" y="18708377"/>
            <a:ext cx="546116" cy="54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Image result for House hold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6999" y="18741409"/>
            <a:ext cx="514395" cy="51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7" name="직선 연결선 86"/>
          <p:cNvCxnSpPr>
            <a:stCxn id="83" idx="3"/>
            <a:endCxn id="83" idx="3"/>
          </p:cNvCxnSpPr>
          <p:nvPr/>
        </p:nvCxnSpPr>
        <p:spPr>
          <a:xfrm>
            <a:off x="21362727" y="1897732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1688244" y="19496511"/>
            <a:ext cx="1176772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회의</a:t>
            </a:r>
            <a:endParaRPr lang="en-US" altLang="ko-KR" sz="2000" dirty="0" smtClean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20431398" y="18553119"/>
            <a:ext cx="4083862" cy="16991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97" name="Picture 4" descr="Image result for Manager icon"/>
          <p:cNvPicPr>
            <a:picLocks noChangeAspect="1" noChangeArrowheads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5204" y="20346121"/>
            <a:ext cx="614210" cy="61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6" descr="Image result for community facility icon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147" y="19440625"/>
            <a:ext cx="691671" cy="46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4769" y="18735260"/>
            <a:ext cx="305002" cy="1872627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9557" y="18686745"/>
            <a:ext cx="315801" cy="1966482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5630" y="18618593"/>
            <a:ext cx="340694" cy="2218996"/>
          </a:xfrm>
          <a:prstGeom prst="rect">
            <a:avLst/>
          </a:prstGeom>
        </p:spPr>
      </p:pic>
      <p:graphicFrame>
        <p:nvGraphicFramePr>
          <p:cNvPr id="137" name="다이어그램 136"/>
          <p:cNvGraphicFramePr/>
          <p:nvPr>
            <p:extLst>
              <p:ext uri="{D42A27DB-BD31-4B8C-83A1-F6EECF244321}">
                <p14:modId xmlns:p14="http://schemas.microsoft.com/office/powerpoint/2010/main" val="2215056099"/>
              </p:ext>
            </p:extLst>
          </p:nvPr>
        </p:nvGraphicFramePr>
        <p:xfrm>
          <a:off x="27296032" y="18079761"/>
          <a:ext cx="2200614" cy="1516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38" name="TextBox 137"/>
          <p:cNvSpPr txBox="1"/>
          <p:nvPr/>
        </p:nvSpPr>
        <p:spPr>
          <a:xfrm>
            <a:off x="27189417" y="19619326"/>
            <a:ext cx="29282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가벽을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 이용하여 </a:t>
            </a:r>
            <a:r>
              <a:rPr lang="ko-KR" altLang="en-US" sz="14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주거민들이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 선호와 회의에 따라 커뮤니티 시설 구조를 </a:t>
            </a:r>
            <a:r>
              <a:rPr lang="ko-KR" altLang="en-US" sz="14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바꿀수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 있게 함</a:t>
            </a:r>
            <a:endParaRPr lang="en-US" altLang="ko-KR" sz="1400" dirty="0" smtClean="0">
              <a:latin typeface="KoPub돋움체 Light" panose="02020603020101020101" pitchFamily="18" charset="-127"/>
              <a:ea typeface="KoPub돋움체 Light" panose="02020603020101020101" pitchFamily="18" charset="-127"/>
              <a:cs typeface="Arial Unicode MS" panose="020B0604020202020204" pitchFamily="50" charset="-127"/>
            </a:endParaRPr>
          </a:p>
          <a:p>
            <a:endParaRPr lang="en-US" altLang="ko-KR" sz="1400" dirty="0" smtClean="0">
              <a:latin typeface="KoPub돋움체 Light" panose="02020603020101020101" pitchFamily="18" charset="-127"/>
              <a:ea typeface="KoPub돋움체 Light" panose="02020603020101020101" pitchFamily="18" charset="-127"/>
              <a:cs typeface="Arial Unicode MS" panose="020B0604020202020204" pitchFamily="50" charset="-127"/>
            </a:endParaRPr>
          </a:p>
          <a:p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이용 예시</a:t>
            </a:r>
            <a:endParaRPr lang="en-US" altLang="ko-KR" sz="1400" dirty="0" smtClean="0">
              <a:latin typeface="KoPub돋움체 Light" panose="02020603020101020101" pitchFamily="18" charset="-127"/>
              <a:ea typeface="KoPub돋움체 Light" panose="02020603020101020101" pitchFamily="18" charset="-127"/>
              <a:cs typeface="Arial Unicode MS" panose="020B0604020202020204" pitchFamily="50" charset="-127"/>
            </a:endParaRPr>
          </a:p>
          <a:p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A :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전시관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대여</a:t>
            </a:r>
            <a:endParaRPr lang="en-US" altLang="ko-KR" sz="1400" dirty="0" smtClean="0">
              <a:latin typeface="KoPub돋움체 Light" panose="02020603020101020101" pitchFamily="18" charset="-127"/>
              <a:ea typeface="KoPub돋움체 Light" panose="02020603020101020101" pitchFamily="18" charset="-127"/>
              <a:cs typeface="Arial Unicode MS" panose="020B0604020202020204" pitchFamily="50" charset="-127"/>
            </a:endParaRPr>
          </a:p>
          <a:p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B :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강의실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체육관</a:t>
            </a:r>
            <a:endParaRPr lang="en-US" altLang="ko-KR" sz="1400" dirty="0" smtClean="0">
              <a:latin typeface="KoPub돋움체 Light" panose="02020603020101020101" pitchFamily="18" charset="-127"/>
              <a:ea typeface="KoPub돋움체 Light" panose="02020603020101020101" pitchFamily="18" charset="-127"/>
              <a:cs typeface="Arial Unicode MS" panose="020B0604020202020204" pitchFamily="50" charset="-127"/>
            </a:endParaRPr>
          </a:p>
          <a:p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C :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독서실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작업실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rPr>
              <a:t> 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257" name="AutoShape 9" descr="Image result for peopl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56" name="AutoShape 14" descr="Image result for parking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57" name="AutoShape 16" descr="Image result for parking 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06" name="AutoShape 18" descr="Image result for parking icon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9" r="3484"/>
          <a:stretch/>
        </p:blipFill>
        <p:spPr>
          <a:xfrm>
            <a:off x="12868393" y="23549242"/>
            <a:ext cx="4681913" cy="3093720"/>
          </a:xfrm>
          <a:prstGeom prst="rect">
            <a:avLst/>
          </a:prstGeom>
        </p:spPr>
      </p:pic>
      <p:pic>
        <p:nvPicPr>
          <p:cNvPr id="225" name="그림 224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6" t="9281" r="17536" b="6764"/>
          <a:stretch/>
        </p:blipFill>
        <p:spPr>
          <a:xfrm>
            <a:off x="308383" y="8537363"/>
            <a:ext cx="4359010" cy="5070363"/>
          </a:xfrm>
          <a:prstGeom prst="rect">
            <a:avLst/>
          </a:prstGeom>
        </p:spPr>
      </p:pic>
      <p:sp>
        <p:nvSpPr>
          <p:cNvPr id="229" name="직사각형 228"/>
          <p:cNvSpPr/>
          <p:nvPr/>
        </p:nvSpPr>
        <p:spPr>
          <a:xfrm>
            <a:off x="196992" y="8014143"/>
            <a:ext cx="1826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rPr>
              <a:t>마스터 플랜</a:t>
            </a:r>
            <a:endParaRPr lang="en-US" altLang="ko-KR" sz="2800" b="1" dirty="0" smtClean="0">
              <a:latin typeface="KoPub돋움체 Medium" panose="02020603020101020101" pitchFamily="18" charset="-127"/>
              <a:ea typeface="KoPub돋움체 Medium" panose="0202060302010102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929" y="427085"/>
            <a:ext cx="10131297" cy="3298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2500"/>
              </a:lnSpc>
            </a:pPr>
            <a:r>
              <a:rPr lang="en-US" altLang="ko-KR" sz="125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CUT</a:t>
            </a:r>
            <a:r>
              <a:rPr lang="en-US" altLang="ko-KR" sz="12500" b="1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NECTED VILLAGE</a:t>
            </a:r>
            <a:endParaRPr lang="ko-KR" altLang="en-US" sz="12500" b="1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0282879" y="14096828"/>
            <a:ext cx="10367462" cy="3632793"/>
            <a:chOff x="39866869" y="17959665"/>
            <a:chExt cx="10367462" cy="3632793"/>
          </a:xfrm>
        </p:grpSpPr>
        <p:sp>
          <p:nvSpPr>
            <p:cNvPr id="367" name="TextBox 366"/>
            <p:cNvSpPr txBox="1"/>
            <p:nvPr/>
          </p:nvSpPr>
          <p:spPr>
            <a:xfrm>
              <a:off x="40792964" y="20721847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EA717A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생각</a:t>
              </a:r>
              <a:endParaRPr lang="ko-KR" altLang="en-US" sz="1400" dirty="0">
                <a:solidFill>
                  <a:srgbClr val="EA717A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73" name="TextBox 372"/>
            <p:cNvSpPr txBox="1"/>
            <p:nvPr/>
          </p:nvSpPr>
          <p:spPr>
            <a:xfrm>
              <a:off x="42930356" y="20711630"/>
              <a:ext cx="1177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제공</a:t>
              </a:r>
              <a:endPara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372" name="직선 화살표 연결선 371"/>
            <p:cNvCxnSpPr/>
            <p:nvPr/>
          </p:nvCxnSpPr>
          <p:spPr>
            <a:xfrm>
              <a:off x="43078909" y="20999788"/>
              <a:ext cx="8569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0" name="TextBox 369"/>
            <p:cNvSpPr txBox="1"/>
            <p:nvPr/>
          </p:nvSpPr>
          <p:spPr>
            <a:xfrm>
              <a:off x="40792964" y="21029628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EA717A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운영</a:t>
              </a:r>
              <a:endParaRPr lang="ko-KR" altLang="en-US" sz="1400" dirty="0">
                <a:solidFill>
                  <a:srgbClr val="EA717A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64" name="TextBox 363"/>
            <p:cNvSpPr txBox="1"/>
            <p:nvPr/>
          </p:nvSpPr>
          <p:spPr>
            <a:xfrm>
              <a:off x="40792964" y="20397925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구조</a:t>
              </a:r>
              <a:endPara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363" name="직선 화살표 연결선 362"/>
            <p:cNvCxnSpPr/>
            <p:nvPr/>
          </p:nvCxnSpPr>
          <p:spPr>
            <a:xfrm>
              <a:off x="41024325" y="20686083"/>
              <a:ext cx="86409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직선 화살표 연결선 365"/>
            <p:cNvCxnSpPr/>
            <p:nvPr/>
          </p:nvCxnSpPr>
          <p:spPr>
            <a:xfrm>
              <a:off x="41024325" y="21010005"/>
              <a:ext cx="864097" cy="0"/>
            </a:xfrm>
            <a:prstGeom prst="straightConnector1">
              <a:avLst/>
            </a:prstGeom>
            <a:ln w="28575">
              <a:solidFill>
                <a:srgbClr val="EA717A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직선 화살표 연결선 368"/>
            <p:cNvCxnSpPr/>
            <p:nvPr/>
          </p:nvCxnSpPr>
          <p:spPr>
            <a:xfrm>
              <a:off x="41024325" y="21317786"/>
              <a:ext cx="864097" cy="0"/>
            </a:xfrm>
            <a:prstGeom prst="straightConnector1">
              <a:avLst/>
            </a:prstGeom>
            <a:ln w="28575">
              <a:solidFill>
                <a:srgbClr val="EA717A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4" descr="Related imag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42707" y="18941305"/>
              <a:ext cx="766915" cy="76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39866869" y="19778944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설계자</a:t>
              </a:r>
              <a:endPara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pic>
          <p:nvPicPr>
            <p:cNvPr id="25" name="Picture 6" descr="Image result for community facility icon"/>
            <p:cNvPicPr>
              <a:picLocks noChangeAspect="1" noChangeArrowheads="1"/>
            </p:cNvPicPr>
            <p:nvPr/>
          </p:nvPicPr>
          <p:blipFill>
            <a:blip r:embed="rId2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7119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90623" y="18853681"/>
              <a:ext cx="1452520" cy="969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8" descr="Image result for residents icon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67111" l="4889" r="9644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24"/>
            <a:stretch/>
          </p:blipFill>
          <p:spPr bwMode="auto">
            <a:xfrm>
              <a:off x="43815649" y="18941305"/>
              <a:ext cx="1253559" cy="90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41869470" y="19771919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시설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801244" y="19771918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주민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40760841" y="18892188"/>
              <a:ext cx="1282367" cy="307777"/>
              <a:chOff x="35718517" y="2239072"/>
              <a:chExt cx="1282366" cy="307777"/>
            </a:xfrm>
          </p:grpSpPr>
          <p:cxnSp>
            <p:nvCxnSpPr>
              <p:cNvPr id="31" name="직선 화살표 연결선 30"/>
              <p:cNvCxnSpPr/>
              <p:nvPr/>
            </p:nvCxnSpPr>
            <p:spPr>
              <a:xfrm>
                <a:off x="35949878" y="2527230"/>
                <a:ext cx="8640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35718517" y="2239072"/>
                <a:ext cx="12823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 Unicode MS" panose="020B0604020202020204" pitchFamily="50" charset="-127"/>
                  </a:rPr>
                  <a:t>구조</a:t>
                </a: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0760841" y="19216110"/>
              <a:ext cx="1282367" cy="307777"/>
              <a:chOff x="35718517" y="2239072"/>
              <a:chExt cx="1282366" cy="307777"/>
            </a:xfrm>
          </p:grpSpPr>
          <p:cxnSp>
            <p:nvCxnSpPr>
              <p:cNvPr id="34" name="직선 화살표 연결선 33"/>
              <p:cNvCxnSpPr/>
              <p:nvPr/>
            </p:nvCxnSpPr>
            <p:spPr>
              <a:xfrm>
                <a:off x="35949878" y="2527230"/>
                <a:ext cx="8640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35718517" y="2239072"/>
                <a:ext cx="12823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 Unicode MS" panose="020B0604020202020204" pitchFamily="50" charset="-127"/>
                  </a:rPr>
                  <a:t>생각</a:t>
                </a: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40760841" y="19523891"/>
              <a:ext cx="1282367" cy="307777"/>
              <a:chOff x="35718517" y="2239072"/>
              <a:chExt cx="1282366" cy="307777"/>
            </a:xfrm>
          </p:grpSpPr>
          <p:cxnSp>
            <p:nvCxnSpPr>
              <p:cNvPr id="37" name="직선 화살표 연결선 36"/>
              <p:cNvCxnSpPr/>
              <p:nvPr/>
            </p:nvCxnSpPr>
            <p:spPr>
              <a:xfrm>
                <a:off x="35949878" y="2527230"/>
                <a:ext cx="8640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35718517" y="2239072"/>
                <a:ext cx="12823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 Unicode MS" panose="020B0604020202020204" pitchFamily="50" charset="-127"/>
                  </a:rPr>
                  <a:t>운영</a:t>
                </a: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42887313" y="19199965"/>
              <a:ext cx="1177040" cy="307777"/>
              <a:chOff x="35718517" y="2239072"/>
              <a:chExt cx="1282366" cy="307777"/>
            </a:xfrm>
          </p:grpSpPr>
          <p:cxnSp>
            <p:nvCxnSpPr>
              <p:cNvPr id="40" name="직선 화살표 연결선 39"/>
              <p:cNvCxnSpPr/>
              <p:nvPr/>
            </p:nvCxnSpPr>
            <p:spPr>
              <a:xfrm>
                <a:off x="35949878" y="2527230"/>
                <a:ext cx="86409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35718517" y="2239072"/>
                <a:ext cx="12823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 smtClean="0"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Arial Unicode MS" panose="020B0604020202020204" pitchFamily="50" charset="-127"/>
                  </a:rPr>
                  <a:t>제공</a:t>
                </a:r>
                <a:endParaRPr lang="ko-KR" altLang="en-US" sz="1400" dirty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endParaRPr>
              </a:p>
            </p:txBody>
          </p:sp>
        </p:grpSp>
        <p:cxnSp>
          <p:nvCxnSpPr>
            <p:cNvPr id="42" name="직선 화살표 연결선 41"/>
            <p:cNvCxnSpPr/>
            <p:nvPr/>
          </p:nvCxnSpPr>
          <p:spPr>
            <a:xfrm flipV="1">
              <a:off x="44961961" y="19488944"/>
              <a:ext cx="758974" cy="60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12"/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811570" y="18917816"/>
              <a:ext cx="854539" cy="854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45586144" y="19765931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문제점</a:t>
              </a:r>
              <a:endParaRPr lang="ko-KR" altLang="en-US" sz="1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773407" y="18812095"/>
              <a:ext cx="346092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1. 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일방적인 결정</a:t>
              </a:r>
              <a:endPara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endParaRPr>
            </a:p>
            <a:p>
              <a:endParaRPr lang="en-US" altLang="ko-KR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endParaRPr>
            </a:p>
            <a:p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2. 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주민들의 실질적인 의견 없는 시설</a:t>
              </a:r>
              <a:endParaRPr lang="en-US" altLang="ko-KR" sz="14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endParaRPr>
            </a:p>
            <a:p>
              <a:endParaRPr lang="en-US" altLang="ko-KR" sz="1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endParaRPr>
            </a:p>
            <a:p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3. </a:t>
              </a:r>
              <a:r>
                <a:rPr lang="ko-KR" altLang="en-US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시설이 사용되지 않을 가능성이  큼</a:t>
              </a:r>
              <a:r>
                <a:rPr lang="en-US" altLang="ko-KR" sz="14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Arial Unicode MS" panose="020B0604020202020204" pitchFamily="50" charset="-127"/>
                </a:rPr>
                <a:t> 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 rot="18900000">
              <a:off x="41312658" y="21313118"/>
              <a:ext cx="178733" cy="45719"/>
            </a:xfrm>
            <a:prstGeom prst="rect">
              <a:avLst/>
            </a:prstGeom>
            <a:solidFill>
              <a:srgbClr val="EA717A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 rot="18900000">
              <a:off x="41312657" y="20996548"/>
              <a:ext cx="178733" cy="45719"/>
            </a:xfrm>
            <a:prstGeom prst="rect">
              <a:avLst/>
            </a:prstGeom>
            <a:solidFill>
              <a:srgbClr val="EA717A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78" name="직선 화살표 연결선 77"/>
            <p:cNvCxnSpPr/>
            <p:nvPr/>
          </p:nvCxnSpPr>
          <p:spPr>
            <a:xfrm flipH="1">
              <a:off x="43033889" y="20661568"/>
              <a:ext cx="864095" cy="0"/>
            </a:xfrm>
            <a:prstGeom prst="straightConnector1">
              <a:avLst/>
            </a:prstGeom>
            <a:ln w="28575">
              <a:solidFill>
                <a:srgbClr val="84B28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42877693" y="20392522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84B285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생각</a:t>
              </a:r>
              <a:endParaRPr lang="ko-KR" altLang="en-US" sz="1400" dirty="0">
                <a:solidFill>
                  <a:srgbClr val="84B28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80" name="직선 화살표 연결선 79"/>
            <p:cNvCxnSpPr/>
            <p:nvPr/>
          </p:nvCxnSpPr>
          <p:spPr>
            <a:xfrm flipH="1">
              <a:off x="43042137" y="21329406"/>
              <a:ext cx="864095" cy="0"/>
            </a:xfrm>
            <a:prstGeom prst="straightConnector1">
              <a:avLst/>
            </a:prstGeom>
            <a:ln w="28575">
              <a:solidFill>
                <a:srgbClr val="84B285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42877693" y="21023600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solidFill>
                    <a:srgbClr val="84B285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운영</a:t>
              </a:r>
              <a:endParaRPr lang="ko-KR" altLang="en-US" sz="1400" dirty="0">
                <a:solidFill>
                  <a:srgbClr val="84B285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pic>
          <p:nvPicPr>
            <p:cNvPr id="273" name="Picture 14" descr="Image result for solution icon"/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51644" y="20403098"/>
              <a:ext cx="774390" cy="774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4" name="TextBox 273"/>
            <p:cNvSpPr txBox="1"/>
            <p:nvPr/>
          </p:nvSpPr>
          <p:spPr>
            <a:xfrm>
              <a:off x="45597655" y="21247245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해결</a:t>
              </a:r>
              <a:r>
                <a:rPr lang="ko-KR" altLang="en-US" sz="1400" dirty="0"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책</a:t>
              </a:r>
            </a:p>
          </p:txBody>
        </p:sp>
        <p:sp>
          <p:nvSpPr>
            <p:cNvPr id="277" name="TextBox 276"/>
            <p:cNvSpPr txBox="1"/>
            <p:nvPr/>
          </p:nvSpPr>
          <p:spPr>
            <a:xfrm>
              <a:off x="47451836" y="20192529"/>
              <a:ext cx="12823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EA717A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Cut</a:t>
              </a:r>
              <a:endParaRPr lang="ko-KR" altLang="en-US" sz="1400" b="1" dirty="0">
                <a:solidFill>
                  <a:srgbClr val="EA717A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278" name="TextBox 277"/>
            <p:cNvSpPr txBox="1"/>
            <p:nvPr/>
          </p:nvSpPr>
          <p:spPr>
            <a:xfrm>
              <a:off x="47565675" y="21029628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rgbClr val="84B285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Connect</a:t>
              </a:r>
              <a:endParaRPr lang="ko-KR" altLang="en-US" sz="1400" b="1" dirty="0">
                <a:solidFill>
                  <a:srgbClr val="84B285"/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279" name="직선 연결선 278"/>
            <p:cNvCxnSpPr/>
            <p:nvPr/>
          </p:nvCxnSpPr>
          <p:spPr>
            <a:xfrm flipV="1">
              <a:off x="46683508" y="20369190"/>
              <a:ext cx="278613" cy="344645"/>
            </a:xfrm>
            <a:prstGeom prst="line">
              <a:avLst/>
            </a:prstGeom>
            <a:ln w="28575">
              <a:solidFill>
                <a:srgbClr val="EA71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직선 연결선 279"/>
            <p:cNvCxnSpPr/>
            <p:nvPr/>
          </p:nvCxnSpPr>
          <p:spPr>
            <a:xfrm>
              <a:off x="46958173" y="20369190"/>
              <a:ext cx="493664" cy="0"/>
            </a:xfrm>
            <a:prstGeom prst="line">
              <a:avLst/>
            </a:prstGeom>
            <a:ln w="28575">
              <a:solidFill>
                <a:srgbClr val="EA71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직선 연결선 280"/>
            <p:cNvCxnSpPr/>
            <p:nvPr/>
          </p:nvCxnSpPr>
          <p:spPr>
            <a:xfrm>
              <a:off x="46679560" y="20832515"/>
              <a:ext cx="278613" cy="344645"/>
            </a:xfrm>
            <a:prstGeom prst="line">
              <a:avLst/>
            </a:prstGeom>
            <a:ln w="28575">
              <a:solidFill>
                <a:srgbClr val="84B2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직선 연결선 281"/>
            <p:cNvCxnSpPr/>
            <p:nvPr/>
          </p:nvCxnSpPr>
          <p:spPr>
            <a:xfrm>
              <a:off x="46958173" y="21177160"/>
              <a:ext cx="493663" cy="0"/>
            </a:xfrm>
            <a:prstGeom prst="line">
              <a:avLst/>
            </a:prstGeom>
            <a:ln w="28575">
              <a:solidFill>
                <a:srgbClr val="84B2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TextBox 297"/>
            <p:cNvSpPr txBox="1"/>
            <p:nvPr/>
          </p:nvSpPr>
          <p:spPr>
            <a:xfrm>
              <a:off x="39866869" y="17959665"/>
              <a:ext cx="39487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커뮤니티</a:t>
              </a:r>
              <a:r>
                <a:rPr lang="ko-KR" altLang="en-US" sz="2800" b="1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ko-KR" altLang="en-US" sz="28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시설</a:t>
              </a:r>
              <a:endPara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09" name="TextBox 308"/>
            <p:cNvSpPr txBox="1"/>
            <p:nvPr/>
          </p:nvSpPr>
          <p:spPr>
            <a:xfrm>
              <a:off x="39866869" y="18455661"/>
              <a:ext cx="34815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기존의 커뮤니티 시설</a:t>
              </a:r>
              <a:endParaRPr lang="ko-KR" altLang="en-US" sz="2000" dirty="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0" name="TextBox 319"/>
            <p:cNvSpPr txBox="1"/>
            <p:nvPr/>
          </p:nvSpPr>
          <p:spPr>
            <a:xfrm>
              <a:off x="39866869" y="20073708"/>
              <a:ext cx="34815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단지</a:t>
              </a:r>
              <a:r>
                <a:rPr lang="ko-KR" altLang="en-US" sz="2000" dirty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의</a:t>
              </a:r>
              <a:r>
                <a:rPr lang="ko-KR" altLang="en-US" sz="20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커뮤니티 시설</a:t>
              </a:r>
              <a:endParaRPr lang="ko-KR" altLang="en-US" sz="2000" dirty="0"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357" name="TextBox 356"/>
            <p:cNvSpPr txBox="1"/>
            <p:nvPr/>
          </p:nvSpPr>
          <p:spPr>
            <a:xfrm>
              <a:off x="39898992" y="21284681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설계자</a:t>
              </a:r>
              <a:endPara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pic>
          <p:nvPicPr>
            <p:cNvPr id="358" name="Picture 6" descr="Image result for community facility icon"/>
            <p:cNvPicPr>
              <a:picLocks noChangeAspect="1" noChangeArrowheads="1"/>
            </p:cNvPicPr>
            <p:nvPr/>
          </p:nvPicPr>
          <p:blipFill>
            <a:blip r:embed="rId20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100000" l="7119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22746" y="20359418"/>
              <a:ext cx="1452520" cy="969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9" name="Picture 8" descr="Image result for residents icon"/>
            <p:cNvPicPr>
              <a:picLocks noChangeAspect="1" noChangeArrowheads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0" b="67111" l="4889" r="9644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824"/>
            <a:stretch/>
          </p:blipFill>
          <p:spPr bwMode="auto">
            <a:xfrm>
              <a:off x="43847772" y="20447042"/>
              <a:ext cx="1253559" cy="90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0" name="TextBox 359"/>
            <p:cNvSpPr txBox="1"/>
            <p:nvPr/>
          </p:nvSpPr>
          <p:spPr>
            <a:xfrm>
              <a:off x="41901593" y="21277656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시설</a:t>
              </a:r>
              <a:endPara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361" name="TextBox 360"/>
            <p:cNvSpPr txBox="1"/>
            <p:nvPr/>
          </p:nvSpPr>
          <p:spPr>
            <a:xfrm>
              <a:off x="43833367" y="21277655"/>
              <a:ext cx="12823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KoPub돋움체 Light" panose="02020603020101020101" pitchFamily="18" charset="-127"/>
                  <a:ea typeface="KoPub돋움체 Light" panose="02020603020101020101" pitchFamily="18" charset="-127"/>
                  <a:cs typeface="Arial Unicode MS" panose="020B0604020202020204" pitchFamily="50" charset="-127"/>
                </a:rPr>
                <a:t>주민</a:t>
              </a:r>
              <a:endParaRPr lang="ko-KR" altLang="en-US" sz="1400" dirty="0">
                <a:latin typeface="KoPub돋움체 Light" panose="02020603020101020101" pitchFamily="18" charset="-127"/>
                <a:ea typeface="KoPub돋움체 Light" panose="02020603020101020101" pitchFamily="18" charset="-127"/>
                <a:cs typeface="Arial Unicode MS" panose="020B0604020202020204" pitchFamily="50" charset="-127"/>
              </a:endParaRPr>
            </a:p>
          </p:txBody>
        </p:sp>
        <p:cxnSp>
          <p:nvCxnSpPr>
            <p:cNvPr id="374" name="직선 화살표 연결선 373"/>
            <p:cNvCxnSpPr/>
            <p:nvPr/>
          </p:nvCxnSpPr>
          <p:spPr>
            <a:xfrm flipH="1" flipV="1">
              <a:off x="44985467" y="20993696"/>
              <a:ext cx="758974" cy="60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5" name="Picture 4" descr="Related image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73907" y="20473818"/>
              <a:ext cx="766915" cy="76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3" name="그림 432"/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554357" y="20155460"/>
              <a:ext cx="229556" cy="407916"/>
            </a:xfrm>
            <a:prstGeom prst="rect">
              <a:avLst/>
            </a:prstGeom>
          </p:spPr>
        </p:pic>
        <p:pic>
          <p:nvPicPr>
            <p:cNvPr id="434" name="그림 433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7554357" y="20928546"/>
              <a:ext cx="127313" cy="386286"/>
            </a:xfrm>
            <a:prstGeom prst="rect">
              <a:avLst/>
            </a:prstGeom>
          </p:spPr>
        </p:pic>
      </p:grpSp>
      <p:pic>
        <p:nvPicPr>
          <p:cNvPr id="210" name="그림 20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1" y="16651711"/>
            <a:ext cx="2113347" cy="1660240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6" y="18300662"/>
            <a:ext cx="2101572" cy="1650990"/>
          </a:xfrm>
          <a:prstGeom prst="rect">
            <a:avLst/>
          </a:prstGeom>
        </p:spPr>
      </p:pic>
      <p:pic>
        <p:nvPicPr>
          <p:cNvPr id="214" name="그림 213"/>
          <p:cNvPicPr>
            <a:picLocks noChangeAspect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575" y="16598892"/>
            <a:ext cx="2070920" cy="1494440"/>
          </a:xfrm>
          <a:prstGeom prst="rect">
            <a:avLst/>
          </a:prstGeom>
        </p:spPr>
      </p:pic>
      <p:pic>
        <p:nvPicPr>
          <p:cNvPr id="226" name="그림 225"/>
          <p:cNvPicPr>
            <a:picLocks noChangeAspect="1"/>
          </p:cNvPicPr>
          <p:nvPr/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426" y="18221275"/>
            <a:ext cx="2036069" cy="1772534"/>
          </a:xfrm>
          <a:prstGeom prst="rect">
            <a:avLst/>
          </a:prstGeom>
        </p:spPr>
      </p:pic>
      <p:sp>
        <p:nvSpPr>
          <p:cNvPr id="227" name="TextBox 226"/>
          <p:cNvSpPr txBox="1"/>
          <p:nvPr/>
        </p:nvSpPr>
        <p:spPr>
          <a:xfrm>
            <a:off x="177109" y="14074887"/>
            <a:ext cx="2581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구조적 설계 전략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56100" y="16706170"/>
            <a:ext cx="248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단계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</a:t>
            </a:r>
            <a:endParaRPr lang="en-US" altLang="ko-KR" sz="1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사업성 증대를 위해 주어진 규제 와 비정형 부지 안에서 최대한의 연면적을 확보하고자 큰 메스를 구성한 이후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깎아내었다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2456100" y="18490490"/>
            <a:ext cx="248914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단계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endParaRPr lang="en-US" altLang="ko-KR" sz="1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해당 부지에 적용되는 고도 제한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동간거리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규정등을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적용하여 최대한의 면적을 가지는 메스를 깎아내어 구성하였다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7178731" y="16598891"/>
            <a:ext cx="248914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단계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endParaRPr lang="en-US" altLang="ko-KR" sz="1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커뮤니티 구성을 위해 동간 간격의 변화를 통해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개의 중앙정원으로 동선을 유도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자연스럽게 주민들간의 접촉이 이루어지도록 변경하였다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7178731" y="18495664"/>
            <a:ext cx="24891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단계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</a:t>
            </a:r>
            <a:endParaRPr lang="en-US" altLang="ko-KR" sz="1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설계 컨셉에 맞추어 외부의 소음과 시선을 끊고 거주민들 사이와 외부인을 잇기 위한 커뮤니티 회랑을 설계하였다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77109" y="16075670"/>
            <a:ext cx="1435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개발과정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34" name="Picture 3"/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61" y="14666451"/>
            <a:ext cx="420053" cy="423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Picture 5" descr="Image result for environment icon"/>
          <p:cNvPicPr>
            <a:picLocks noChangeAspect="1" noChangeArrowheads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337" y="14662361"/>
            <a:ext cx="431190" cy="43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3" name="Picture 11" descr="Image result for people icon"/>
          <p:cNvPicPr>
            <a:picLocks noChangeAspect="1" noChangeArrowheads="1"/>
          </p:cNvPicPr>
          <p:nvPr/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61" y="15228186"/>
            <a:ext cx="429872" cy="4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4" name="Picture 13" descr="Image result for traffic noise icon"/>
          <p:cNvPicPr>
            <a:picLocks noChangeAspect="1" noChangeArrowheads="1"/>
          </p:cNvPicPr>
          <p:nvPr/>
        </p:nvPicPr>
        <p:blipFill>
          <a:blip r:embed="rId35" cstate="print">
            <a:clrChange>
              <a:clrFrom>
                <a:srgbClr val="040404">
                  <a:alpha val="5882"/>
                </a:srgbClr>
              </a:clrFrom>
              <a:clrTo>
                <a:srgbClr val="04040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247" y="15227527"/>
            <a:ext cx="431190" cy="43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/>
          <p:cNvSpPr txBox="1"/>
          <p:nvPr/>
        </p:nvSpPr>
        <p:spPr>
          <a:xfrm>
            <a:off x="499001" y="14724068"/>
            <a:ext cx="1011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Connect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499001" y="15289234"/>
            <a:ext cx="899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Cut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: 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55" name="그림 254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562051" y="14667827"/>
            <a:ext cx="427911" cy="420259"/>
          </a:xfrm>
          <a:prstGeom prst="rect">
            <a:avLst/>
          </a:prstGeom>
        </p:spPr>
      </p:pic>
      <p:pic>
        <p:nvPicPr>
          <p:cNvPr id="256" name="그림 25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70687" y="15219511"/>
            <a:ext cx="251676" cy="447222"/>
          </a:xfrm>
          <a:prstGeom prst="rect">
            <a:avLst/>
          </a:prstGeom>
        </p:spPr>
      </p:pic>
      <p:pic>
        <p:nvPicPr>
          <p:cNvPr id="258" name="그림 25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13738" y="14670698"/>
            <a:ext cx="136617" cy="414517"/>
          </a:xfrm>
          <a:prstGeom prst="rect">
            <a:avLst/>
          </a:prstGeom>
        </p:spPr>
      </p:pic>
      <p:pic>
        <p:nvPicPr>
          <p:cNvPr id="260" name="그림 259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51" y="15222457"/>
            <a:ext cx="441331" cy="441331"/>
          </a:xfrm>
          <a:prstGeom prst="rect">
            <a:avLst/>
          </a:prstGeom>
        </p:spPr>
      </p:pic>
      <p:sp>
        <p:nvSpPr>
          <p:cNvPr id="261" name="TextBox 260"/>
          <p:cNvSpPr txBox="1"/>
          <p:nvPr/>
        </p:nvSpPr>
        <p:spPr>
          <a:xfrm>
            <a:off x="3133486" y="14616346"/>
            <a:ext cx="4631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부지의 장점인 외부 녹지와 강동아트센터를 단지와 잇고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주민들끼리와 제한된 외부인 간의 자연스러운 이음을 유도한다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3141996" y="15289234"/>
            <a:ext cx="6093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부지의 단점인 순간적인 과도한 유동인구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차량 소음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그리고 도시의 열기를 끊는다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6931075" y="20908017"/>
            <a:ext cx="107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옥상정원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Arial Unicode MS" panose="020B0604020202020204" pitchFamily="50" charset="-127"/>
            </a:endParaRPr>
          </a:p>
        </p:txBody>
      </p:sp>
      <p:graphicFrame>
        <p:nvGraphicFramePr>
          <p:cNvPr id="264" name="표 2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759562"/>
              </p:ext>
            </p:extLst>
          </p:nvPr>
        </p:nvGraphicFramePr>
        <p:xfrm>
          <a:off x="6138863" y="21350510"/>
          <a:ext cx="3862609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83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774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이용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도시 농원</a:t>
                      </a:r>
                      <a:r>
                        <a:rPr lang="en-US" altLang="ko-KR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휴식</a:t>
                      </a:r>
                      <a:r>
                        <a:rPr lang="en-US" altLang="ko-KR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, </a:t>
                      </a:r>
                      <a:r>
                        <a:rPr lang="ko-KR" altLang="en-US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환경적 편익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Cut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외부의 소음 차단</a:t>
                      </a:r>
                      <a:endParaRPr lang="en-US" altLang="ko-KR" sz="140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외부 열기의 차단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0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Connect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녹지와 주민의 연결</a:t>
                      </a:r>
                      <a:endParaRPr lang="en-US" altLang="ko-KR" sz="140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algn="l"/>
                      <a:r>
                        <a:rPr lang="ko-KR" altLang="en-US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주민과 주민의 연결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00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세부사항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옥상정원의 면적은 </a:t>
                      </a:r>
                      <a:r>
                        <a:rPr lang="en-US" altLang="ko-KR" sz="14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1700m</a:t>
                      </a:r>
                      <a:r>
                        <a:rPr lang="en-US" altLang="ko-KR" sz="1400" baseline="3000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2</a:t>
                      </a:r>
                      <a:r>
                        <a:rPr lang="ko-KR" altLang="en-US" sz="140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로</a:t>
                      </a:r>
                      <a:r>
                        <a:rPr lang="en-US" altLang="ko-KR" sz="140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, </a:t>
                      </a:r>
                      <a:r>
                        <a:rPr lang="ko-KR" altLang="en-US" sz="140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주민들의 휴식공간으로 주로 사용됨</a:t>
                      </a:r>
                      <a:r>
                        <a:rPr lang="en-US" altLang="ko-KR" sz="140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. </a:t>
                      </a:r>
                      <a:r>
                        <a:rPr lang="ko-KR" altLang="en-US" sz="140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바비큐를 위한 공간이나 도시 </a:t>
                      </a:r>
                      <a:r>
                        <a:rPr lang="ko-KR" altLang="en-US" sz="1400" baseline="0" dirty="0" err="1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농원등을</a:t>
                      </a:r>
                      <a:r>
                        <a:rPr lang="ko-KR" altLang="en-US" sz="140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통한 커뮤니티 활동을 지원</a:t>
                      </a:r>
                      <a:r>
                        <a:rPr lang="en-US" altLang="ko-KR" sz="140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5" name="TextBox 264"/>
          <p:cNvSpPr txBox="1"/>
          <p:nvPr/>
        </p:nvSpPr>
        <p:spPr>
          <a:xfrm>
            <a:off x="6931075" y="23864699"/>
            <a:ext cx="314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주택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Arial Unicode MS" panose="020B0604020202020204" pitchFamily="50" charset="-127"/>
            </a:endParaRPr>
          </a:p>
        </p:txBody>
      </p:sp>
      <p:graphicFrame>
        <p:nvGraphicFramePr>
          <p:cNvPr id="266" name="표 2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23244"/>
              </p:ext>
            </p:extLst>
          </p:nvPr>
        </p:nvGraphicFramePr>
        <p:xfrm>
          <a:off x="6138863" y="24284582"/>
          <a:ext cx="388683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2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65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세대 구성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총 </a:t>
                      </a:r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100</a:t>
                      </a: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가구</a:t>
                      </a:r>
                      <a:endParaRPr lang="en-US" altLang="ko-KR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소형 </a:t>
                      </a:r>
                      <a:r>
                        <a:rPr lang="en-US" altLang="ko-KR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1~2</a:t>
                      </a:r>
                      <a:r>
                        <a:rPr lang="ko-KR" altLang="en-US" sz="1400" b="0" baseline="0" dirty="0" err="1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인가구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46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세대</a:t>
                      </a:r>
                      <a:endParaRPr lang="en-US" altLang="ko-KR" sz="1400" b="0" baseline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중대형 </a:t>
                      </a:r>
                      <a:r>
                        <a:rPr lang="en-US" altLang="ko-KR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3~4</a:t>
                      </a:r>
                      <a:r>
                        <a:rPr lang="ko-KR" altLang="en-US" sz="1400" b="0" baseline="0" dirty="0" err="1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인가구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en-US" altLang="ko-KR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54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세대</a:t>
                      </a:r>
                      <a:endParaRPr lang="ko-KR" altLang="en-US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65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세부사항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다양한 면적의 주택을 공급하여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현재 주 거주민인 </a:t>
                      </a:r>
                      <a:r>
                        <a:rPr lang="en-US" altLang="ko-KR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3~4</a:t>
                      </a:r>
                      <a:r>
                        <a:rPr lang="ko-KR" altLang="en-US" sz="1400" b="0" baseline="0" dirty="0" err="1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인가구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외의 다른 가구의 유입을 통한 자연스러운 혼합을 유도</a:t>
                      </a:r>
                      <a:r>
                        <a:rPr lang="en-US" altLang="ko-KR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.</a:t>
                      </a:r>
                      <a:endParaRPr lang="en-US" altLang="ko-KR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7" name="표 2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176112"/>
              </p:ext>
            </p:extLst>
          </p:nvPr>
        </p:nvGraphicFramePr>
        <p:xfrm>
          <a:off x="6138863" y="26474952"/>
          <a:ext cx="3887787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3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389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용도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정원 및 휴식공간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Cut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외부 열기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차단</a:t>
                      </a:r>
                      <a:endParaRPr lang="en-US" altLang="ko-KR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도로를 통한 외부의 소음과 먼지 차단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6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Connect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각 건물을 연결</a:t>
                      </a:r>
                      <a:endParaRPr lang="en-US" altLang="ko-KR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algn="l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시선을 통한 </a:t>
                      </a:r>
                      <a:r>
                        <a:rPr lang="ko-KR" altLang="en-US" sz="1400" b="0" dirty="0" err="1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외부녹지와</a:t>
                      </a: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주민 연결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34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세부사항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커뮤니티 회랑의 </a:t>
                      </a:r>
                      <a:r>
                        <a:rPr lang="ko-KR" altLang="en-US" sz="1400" b="0" dirty="0" err="1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옥상부를</a:t>
                      </a: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이용한 정원</a:t>
                      </a:r>
                      <a:endParaRPr lang="en-US" altLang="ko-KR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b="0" dirty="0" err="1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중앙정원과</a:t>
                      </a: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계단으로 연결</a:t>
                      </a:r>
                      <a:endParaRPr lang="en-US" altLang="ko-KR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내부 벤치에서 외부 녹지 감상 가능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8" name="표 2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362926"/>
              </p:ext>
            </p:extLst>
          </p:nvPr>
        </p:nvGraphicFramePr>
        <p:xfrm>
          <a:off x="6138863" y="29338661"/>
          <a:ext cx="3886832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0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96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71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용도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커뮤니티 형성 및 휴식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71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Cut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외부인의 단지 유입 차단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92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Connect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외부 녹지와 내부 주민 시선의 연결</a:t>
                      </a:r>
                      <a:endParaRPr lang="en-US" altLang="ko-KR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algn="l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주민들간의 관계를 연결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32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세부사항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단지 </a:t>
                      </a:r>
                      <a:r>
                        <a:rPr lang="ko-KR" altLang="en-US" sz="1400" b="0" baseline="0" dirty="0" err="1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동측의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녹지를 향해 열려 해당 녹지와 단지 내부를 연결해주는 역할</a:t>
                      </a:r>
                      <a:endParaRPr lang="en-US" altLang="ko-KR" sz="1400" b="0" baseline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algn="l" latinLnBrk="1"/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주민들의 동선이 만나는 곳으로 자연스러운 커뮤니티 형성을 유도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69" name="표 2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161505"/>
              </p:ext>
            </p:extLst>
          </p:nvPr>
        </p:nvGraphicFramePr>
        <p:xfrm>
          <a:off x="6138863" y="32078558"/>
          <a:ext cx="3887787" cy="167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3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881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용도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근린상업</a:t>
                      </a:r>
                      <a:endParaRPr lang="ko-KR" altLang="en-US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세부사항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주민들과 주변 유동인구가 편히 이용 가능한 간단한 근린상업시설</a:t>
                      </a:r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.</a:t>
                      </a:r>
                    </a:p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상가의 모든 출입구는 단지 외부로 향해 있어 외부의 소음이나 손님이 단지 내부로 유입되지 않음</a:t>
                      </a:r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.</a:t>
                      </a:r>
                    </a:p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단지의 경제적 지속가능성을 지원함</a:t>
                      </a:r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.</a:t>
                      </a:r>
                      <a:endParaRPr lang="ko-KR" altLang="en-US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70" name="표 2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925424"/>
              </p:ext>
            </p:extLst>
          </p:nvPr>
        </p:nvGraphicFramePr>
        <p:xfrm>
          <a:off x="6138862" y="34591990"/>
          <a:ext cx="3887787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35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527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사용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주민 커뮤니티시설</a:t>
                      </a:r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, </a:t>
                      </a: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장소 대여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10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Cut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외부인의 단지 유입</a:t>
                      </a:r>
                      <a:r>
                        <a:rPr lang="en-US" altLang="ko-KR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차단</a:t>
                      </a:r>
                      <a:endParaRPr lang="en-US" altLang="ko-KR" sz="1400" b="0" baseline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외부의 먼지 및 열기 차단</a:t>
                      </a:r>
                      <a:endParaRPr lang="ko-KR" altLang="en-US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19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Connect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주민간의 연결</a:t>
                      </a:r>
                      <a:endParaRPr lang="en-US" altLang="ko-KR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  <a:p>
                      <a:pPr algn="l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방문객과 주민의 연결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96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세부사항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유연한 공간구성을 통해 주민의 수요와 의견에 맞추어 새로운 구성을 할 수 있음</a:t>
                      </a:r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단지의 경제적 지속가능성을 위해 주민뿐 아니라 외부인의 방문도</a:t>
                      </a:r>
                      <a:r>
                        <a:rPr lang="ko-KR" altLang="en-US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 유도함</a:t>
                      </a:r>
                      <a:r>
                        <a:rPr lang="en-US" altLang="ko-KR" sz="1400" b="0" baseline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.</a:t>
                      </a:r>
                      <a:endParaRPr lang="en-US" altLang="ko-KR" sz="1400" b="0" dirty="0" smtClean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1" name="TextBox 270"/>
          <p:cNvSpPr txBox="1"/>
          <p:nvPr/>
        </p:nvSpPr>
        <p:spPr>
          <a:xfrm>
            <a:off x="6931075" y="37196111"/>
            <a:ext cx="1079130" cy="406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주차장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Arial Unicode MS" panose="020B0604020202020204" pitchFamily="50" charset="-127"/>
            </a:endParaRPr>
          </a:p>
        </p:txBody>
      </p:sp>
      <p:graphicFrame>
        <p:nvGraphicFramePr>
          <p:cNvPr id="272" name="표 2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584449"/>
              </p:ext>
            </p:extLst>
          </p:nvPr>
        </p:nvGraphicFramePr>
        <p:xfrm>
          <a:off x="6138862" y="37662577"/>
          <a:ext cx="3886833" cy="16716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0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68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용도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지하주차장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Cut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17643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차에 의한 단지의 혼잡을 차단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7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Connect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차와 각 주택의 연결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45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Details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단지 내부에는 지상주차장이 없이 모두 지하주차장으로 구성된다</a:t>
                      </a:r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.</a:t>
                      </a:r>
                    </a:p>
                    <a:p>
                      <a:pPr algn="l" latinLnBrk="1"/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총 주차 면수 </a:t>
                      </a:r>
                      <a:r>
                        <a:rPr lang="en-US" altLang="ko-KR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127</a:t>
                      </a:r>
                      <a:r>
                        <a:rPr lang="ko-KR" altLang="en-US" sz="1400" b="0" dirty="0" smtClean="0"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면</a:t>
                      </a:r>
                      <a:endParaRPr lang="ko-KR" altLang="en-US" sz="1400" b="0" dirty="0"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5" name="그림 274"/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27" y="31413374"/>
            <a:ext cx="595183" cy="595183"/>
          </a:xfrm>
          <a:prstGeom prst="rect">
            <a:avLst/>
          </a:prstGeom>
        </p:spPr>
      </p:pic>
      <p:pic>
        <p:nvPicPr>
          <p:cNvPr id="276" name="그림 275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350" y="20756190"/>
            <a:ext cx="551937" cy="551937"/>
          </a:xfrm>
          <a:prstGeom prst="rect">
            <a:avLst/>
          </a:prstGeom>
        </p:spPr>
      </p:pic>
      <p:pic>
        <p:nvPicPr>
          <p:cNvPr id="283" name="그림 282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173" y="23708518"/>
            <a:ext cx="556291" cy="556291"/>
          </a:xfrm>
          <a:prstGeom prst="rect">
            <a:avLst/>
          </a:prstGeom>
        </p:spPr>
      </p:pic>
      <p:pic>
        <p:nvPicPr>
          <p:cNvPr id="284" name="그림 283"/>
          <p:cNvPicPr>
            <a:picLocks noChangeAspect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27"/>
          <a:stretch/>
        </p:blipFill>
        <p:spPr>
          <a:xfrm>
            <a:off x="6255570" y="28749078"/>
            <a:ext cx="603497" cy="512806"/>
          </a:xfrm>
          <a:prstGeom prst="rect">
            <a:avLst/>
          </a:prstGeom>
        </p:spPr>
      </p:pic>
      <p:pic>
        <p:nvPicPr>
          <p:cNvPr id="285" name="그림 284"/>
          <p:cNvPicPr>
            <a:picLocks noChangeAspect="1"/>
          </p:cNvPicPr>
          <p:nvPr/>
        </p:nvPicPr>
        <p:blipFill>
          <a:blip r:embed="rId43" cstate="print">
            <a:duotone>
              <a:prstClr val="black"/>
              <a:srgbClr val="196F3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884" y="25796750"/>
            <a:ext cx="600868" cy="600868"/>
          </a:xfrm>
          <a:prstGeom prst="rect">
            <a:avLst/>
          </a:prstGeom>
        </p:spPr>
      </p:pic>
      <p:pic>
        <p:nvPicPr>
          <p:cNvPr id="286" name="그림 285"/>
          <p:cNvPicPr>
            <a:picLocks noChangeAspect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50"/>
          <a:stretch/>
        </p:blipFill>
        <p:spPr>
          <a:xfrm>
            <a:off x="6267868" y="34005662"/>
            <a:ext cx="578901" cy="48540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TextBox 286"/>
          <p:cNvSpPr txBox="1"/>
          <p:nvPr/>
        </p:nvSpPr>
        <p:spPr>
          <a:xfrm>
            <a:off x="277458" y="2023297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세부 설계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88" name="그림 287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370050" y="37096000"/>
            <a:ext cx="374536" cy="506746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03"/>
          <a:stretch/>
        </p:blipFill>
        <p:spPr>
          <a:xfrm>
            <a:off x="185300" y="20756191"/>
            <a:ext cx="5951836" cy="18506056"/>
          </a:xfrm>
          <a:prstGeom prst="rect">
            <a:avLst/>
          </a:prstGeom>
        </p:spPr>
      </p:pic>
      <p:sp>
        <p:nvSpPr>
          <p:cNvPr id="290" name="TextBox 289"/>
          <p:cNvSpPr txBox="1"/>
          <p:nvPr/>
        </p:nvSpPr>
        <p:spPr>
          <a:xfrm>
            <a:off x="609798" y="37647271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지하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1" name="TextBox 290"/>
          <p:cNvSpPr txBox="1"/>
          <p:nvPr/>
        </p:nvSpPr>
        <p:spPr>
          <a:xfrm>
            <a:off x="609798" y="33892552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1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층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3" name="TextBox 292"/>
          <p:cNvSpPr txBox="1"/>
          <p:nvPr/>
        </p:nvSpPr>
        <p:spPr>
          <a:xfrm>
            <a:off x="609798" y="30137834"/>
            <a:ext cx="5533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2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층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4" name="TextBox 293"/>
          <p:cNvSpPr txBox="1"/>
          <p:nvPr/>
        </p:nvSpPr>
        <p:spPr>
          <a:xfrm>
            <a:off x="609798" y="26538218"/>
            <a:ext cx="1056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3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층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~7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층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5" name="TextBox 294"/>
          <p:cNvSpPr txBox="1"/>
          <p:nvPr/>
        </p:nvSpPr>
        <p:spPr>
          <a:xfrm>
            <a:off x="609798" y="22628398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옥상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296" name="표 2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361934"/>
              </p:ext>
            </p:extLst>
          </p:nvPr>
        </p:nvGraphicFramePr>
        <p:xfrm>
          <a:off x="6064283" y="40003446"/>
          <a:ext cx="381912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955">
                  <a:extLst>
                    <a:ext uri="{9D8B030D-6E8A-4147-A177-3AD203B41FA5}">
                      <a16:colId xmlns:a16="http://schemas.microsoft.com/office/drawing/2014/main" val="2429267640"/>
                    </a:ext>
                  </a:extLst>
                </a:gridCol>
                <a:gridCol w="1191125">
                  <a:extLst>
                    <a:ext uri="{9D8B030D-6E8A-4147-A177-3AD203B41FA5}">
                      <a16:colId xmlns:a16="http://schemas.microsoft.com/office/drawing/2014/main" val="3872386605"/>
                    </a:ext>
                  </a:extLst>
                </a:gridCol>
                <a:gridCol w="1273040">
                  <a:extLst>
                    <a:ext uri="{9D8B030D-6E8A-4147-A177-3AD203B41FA5}">
                      <a16:colId xmlns:a16="http://schemas.microsoft.com/office/drawing/2014/main" val="3079468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사업 이전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사업 이후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72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건폐율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40%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45%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703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용적률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120%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195%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105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가구 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54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100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6749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층수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3~7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3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커뮤니티 공간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0m</a:t>
                      </a:r>
                      <a:r>
                        <a:rPr lang="en-US" altLang="ko-KR" sz="1400" b="0" baseline="3000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1400m</a:t>
                      </a:r>
                      <a:r>
                        <a:rPr lang="en-US" altLang="ko-KR" sz="1400" b="0" baseline="3000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</a:t>
                      </a:r>
                      <a:endParaRPr lang="ko-KR" altLang="en-US" sz="1400" b="0" baseline="3000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865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주차장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31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127</a:t>
                      </a: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603124"/>
                  </a:ext>
                </a:extLst>
              </a:tr>
            </a:tbl>
          </a:graphicData>
        </a:graphic>
      </p:graphicFrame>
      <p:sp>
        <p:nvSpPr>
          <p:cNvPr id="297" name="TextBox 296"/>
          <p:cNvSpPr txBox="1"/>
          <p:nvPr/>
        </p:nvSpPr>
        <p:spPr>
          <a:xfrm>
            <a:off x="6071054" y="39405569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설계 요약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299" name="TextBox 298"/>
          <p:cNvSpPr txBox="1"/>
          <p:nvPr/>
        </p:nvSpPr>
        <p:spPr>
          <a:xfrm>
            <a:off x="368546" y="39405569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세대 구성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300" name="표 2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500576"/>
              </p:ext>
            </p:extLst>
          </p:nvPr>
        </p:nvGraphicFramePr>
        <p:xfrm>
          <a:off x="1987337" y="40071454"/>
          <a:ext cx="3920090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018">
                  <a:extLst>
                    <a:ext uri="{9D8B030D-6E8A-4147-A177-3AD203B41FA5}">
                      <a16:colId xmlns:a16="http://schemas.microsoft.com/office/drawing/2014/main" val="831816814"/>
                    </a:ext>
                  </a:extLst>
                </a:gridCol>
                <a:gridCol w="784018">
                  <a:extLst>
                    <a:ext uri="{9D8B030D-6E8A-4147-A177-3AD203B41FA5}">
                      <a16:colId xmlns:a16="http://schemas.microsoft.com/office/drawing/2014/main" val="1225948889"/>
                    </a:ext>
                  </a:extLst>
                </a:gridCol>
                <a:gridCol w="784018">
                  <a:extLst>
                    <a:ext uri="{9D8B030D-6E8A-4147-A177-3AD203B41FA5}">
                      <a16:colId xmlns:a16="http://schemas.microsoft.com/office/drawing/2014/main" val="4258857964"/>
                    </a:ext>
                  </a:extLst>
                </a:gridCol>
                <a:gridCol w="784018">
                  <a:extLst>
                    <a:ext uri="{9D8B030D-6E8A-4147-A177-3AD203B41FA5}">
                      <a16:colId xmlns:a16="http://schemas.microsoft.com/office/drawing/2014/main" val="4210514462"/>
                    </a:ext>
                  </a:extLst>
                </a:gridCol>
                <a:gridCol w="784018">
                  <a:extLst>
                    <a:ext uri="{9D8B030D-6E8A-4147-A177-3AD203B41FA5}">
                      <a16:colId xmlns:a16="http://schemas.microsoft.com/office/drawing/2014/main" val="148931501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</a:t>
                      </a:r>
                      <a:r>
                        <a:rPr lang="ko-KR" altLang="en-US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7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0323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7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1826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7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8631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7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3372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95E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0EB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5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0EB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5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0EB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0E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135868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95E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6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0EB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5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0EB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5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0EB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7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0EB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50372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95E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2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CD0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7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4128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A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B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C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D</a:t>
                      </a:r>
                      <a:r>
                        <a:rPr lang="ko-KR" altLang="en-US" sz="1400" u="none" strike="noStrike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  <a:endParaRPr lang="ko-KR" altLang="en-US" sz="1400" b="0" i="0" u="none" strike="noStrike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E</a:t>
                      </a:r>
                      <a:r>
                        <a:rPr lang="ko-KR" altLang="en-US" sz="1400" u="none" strike="noStrike" dirty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동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879041"/>
                  </a:ext>
                </a:extLst>
              </a:tr>
            </a:tbl>
          </a:graphicData>
        </a:graphic>
      </p:graphicFrame>
      <p:graphicFrame>
        <p:nvGraphicFramePr>
          <p:cNvPr id="301" name="표 3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45619"/>
              </p:ext>
            </p:extLst>
          </p:nvPr>
        </p:nvGraphicFramePr>
        <p:xfrm>
          <a:off x="450355" y="40054334"/>
          <a:ext cx="1371600" cy="17830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409153850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520532234"/>
                    </a:ext>
                  </a:extLst>
                </a:gridCol>
              </a:tblGrid>
              <a:tr h="254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전용면적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 수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956482"/>
                  </a:ext>
                </a:extLst>
              </a:tr>
              <a:tr h="2547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60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m</a:t>
                      </a:r>
                      <a:r>
                        <a:rPr lang="en-US" altLang="ko-KR" sz="1400" b="0" baseline="3000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0EBB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46</a:t>
                      </a:r>
                      <a:r>
                        <a:rPr lang="ko-KR" altLang="en-US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8937416"/>
                  </a:ext>
                </a:extLst>
              </a:tr>
              <a:tr h="2547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72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m</a:t>
                      </a:r>
                      <a:r>
                        <a:rPr lang="en-US" altLang="ko-KR" sz="1400" b="0" baseline="3000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95E7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6</a:t>
                      </a:r>
                      <a:r>
                        <a:rPr lang="ko-KR" altLang="en-US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085370"/>
                  </a:ext>
                </a:extLst>
              </a:tr>
              <a:tr h="2547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90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m</a:t>
                      </a:r>
                      <a:r>
                        <a:rPr lang="en-US" altLang="ko-KR" sz="1400" b="0" baseline="3000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7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17</a:t>
                      </a:r>
                      <a:r>
                        <a:rPr lang="ko-KR" altLang="en-US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1249858"/>
                  </a:ext>
                </a:extLst>
              </a:tr>
              <a:tr h="2547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100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m</a:t>
                      </a:r>
                      <a:r>
                        <a:rPr lang="en-US" altLang="ko-KR" sz="1400" b="0" baseline="3000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B7C7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30</a:t>
                      </a:r>
                      <a:r>
                        <a:rPr lang="ko-KR" altLang="en-US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347707"/>
                  </a:ext>
                </a:extLst>
              </a:tr>
              <a:tr h="25472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114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m</a:t>
                      </a:r>
                      <a:r>
                        <a:rPr lang="en-US" altLang="ko-KR" sz="1400" b="0" baseline="30000" dirty="0" smtClean="0">
                          <a:solidFill>
                            <a:schemeClr val="tx1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2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solidFill>
                      <a:srgbClr val="FCD0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</a:t>
                      </a:r>
                      <a:r>
                        <a:rPr lang="ko-KR" altLang="en-US" sz="1400" u="none" strike="noStrike" dirty="0" smtClean="0"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2674369"/>
                  </a:ext>
                </a:extLst>
              </a:tr>
              <a:tr h="2547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총합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100</a:t>
                      </a:r>
                      <a:r>
                        <a:rPr lang="ko-KR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세대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703780"/>
                  </a:ext>
                </a:extLst>
              </a:tr>
            </a:tbl>
          </a:graphicData>
        </a:graphic>
      </p:graphicFrame>
      <p:sp>
        <p:nvSpPr>
          <p:cNvPr id="302" name="TextBox 301"/>
          <p:cNvSpPr txBox="1"/>
          <p:nvPr/>
        </p:nvSpPr>
        <p:spPr>
          <a:xfrm>
            <a:off x="622686" y="25180537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A</a:t>
            </a:r>
            <a:r>
              <a:rPr lang="ko-KR" altLang="en-US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</a:t>
            </a:r>
          </a:p>
        </p:txBody>
      </p:sp>
      <p:sp>
        <p:nvSpPr>
          <p:cNvPr id="303" name="TextBox 302"/>
          <p:cNvSpPr txBox="1"/>
          <p:nvPr/>
        </p:nvSpPr>
        <p:spPr>
          <a:xfrm>
            <a:off x="1737864" y="25114417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B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04" name="TextBox 303"/>
          <p:cNvSpPr txBox="1"/>
          <p:nvPr/>
        </p:nvSpPr>
        <p:spPr>
          <a:xfrm>
            <a:off x="2700836" y="25997508"/>
            <a:ext cx="460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05" name="TextBox 304"/>
          <p:cNvSpPr txBox="1"/>
          <p:nvPr/>
        </p:nvSpPr>
        <p:spPr>
          <a:xfrm>
            <a:off x="3487000" y="26738273"/>
            <a:ext cx="470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D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07" name="TextBox 306"/>
          <p:cNvSpPr txBox="1"/>
          <p:nvPr/>
        </p:nvSpPr>
        <p:spPr>
          <a:xfrm>
            <a:off x="4896135" y="27273823"/>
            <a:ext cx="4507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E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동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10399414" y="22844230"/>
            <a:ext cx="3948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조</a:t>
            </a:r>
            <a:r>
              <a:rPr lang="ko-KR" altLang="en-US" sz="28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경</a:t>
            </a:r>
          </a:p>
        </p:txBody>
      </p:sp>
      <p:sp>
        <p:nvSpPr>
          <p:cNvPr id="310" name="TextBox 309"/>
          <p:cNvSpPr txBox="1"/>
          <p:nvPr/>
        </p:nvSpPr>
        <p:spPr>
          <a:xfrm>
            <a:off x="24637498" y="17964739"/>
            <a:ext cx="326031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  <a:cs typeface="Arial Unicode MS" panose="020B0604020202020204" pitchFamily="50" charset="-127"/>
              </a:rPr>
              <a:t>구조적 유연성</a:t>
            </a:r>
            <a:endParaRPr lang="ko-KR" altLang="en-US" sz="20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Arial Unicode MS" panose="020B0604020202020204" pitchFamily="50" charset="-127"/>
            </a:endParaRPr>
          </a:p>
        </p:txBody>
      </p:sp>
      <p:sp>
        <p:nvSpPr>
          <p:cNvPr id="312" name="TextBox 311"/>
          <p:cNvSpPr txBox="1"/>
          <p:nvPr/>
        </p:nvSpPr>
        <p:spPr>
          <a:xfrm>
            <a:off x="6931075" y="28861774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단지마</a:t>
            </a:r>
            <a:r>
              <a:rPr lang="ko-KR" altLang="en-US" sz="2000" dirty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당</a:t>
            </a:r>
          </a:p>
        </p:txBody>
      </p:sp>
      <p:sp>
        <p:nvSpPr>
          <p:cNvPr id="313" name="TextBox 312"/>
          <p:cNvSpPr txBox="1"/>
          <p:nvPr/>
        </p:nvSpPr>
        <p:spPr>
          <a:xfrm>
            <a:off x="6931075" y="20908017"/>
            <a:ext cx="1079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옥상정원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6931075" y="23864699"/>
            <a:ext cx="3141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주택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6931075" y="25997508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Cutnected</a:t>
            </a:r>
            <a:r>
              <a:rPr lang="en-US" altLang="ko-KR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공원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6931075" y="31608447"/>
            <a:ext cx="3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상업구역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6931075" y="34090961"/>
            <a:ext cx="3327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  <a:cs typeface="Arial Unicode MS" panose="020B0604020202020204" pitchFamily="50" charset="-127"/>
              </a:rPr>
              <a:t>커뮤니티 회랑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858437" y="20910949"/>
            <a:ext cx="441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A</a:t>
            </a:r>
            <a:endParaRPr lang="ko-KR" altLang="en-US" sz="1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2" name="TextBox 321"/>
          <p:cNvSpPr txBox="1"/>
          <p:nvPr/>
        </p:nvSpPr>
        <p:spPr>
          <a:xfrm>
            <a:off x="25452171" y="20910949"/>
            <a:ext cx="441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B</a:t>
            </a:r>
            <a:endParaRPr lang="ko-KR" altLang="en-US" sz="1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23" name="TextBox 322"/>
          <p:cNvSpPr txBox="1"/>
          <p:nvPr/>
        </p:nvSpPr>
        <p:spPr>
          <a:xfrm>
            <a:off x="26071905" y="20910949"/>
            <a:ext cx="441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C</a:t>
            </a:r>
            <a:endParaRPr lang="ko-KR" altLang="en-US" sz="1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65246" y="20958506"/>
            <a:ext cx="149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커뮤니티 매니저</a:t>
            </a:r>
            <a:endParaRPr lang="ko-KR" altLang="en-US" sz="140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5" name="TextBox 324"/>
          <p:cNvSpPr txBox="1"/>
          <p:nvPr/>
        </p:nvSpPr>
        <p:spPr>
          <a:xfrm>
            <a:off x="20307536" y="19917310"/>
            <a:ext cx="149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단지 내부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26" name="TextBox 325"/>
          <p:cNvSpPr txBox="1"/>
          <p:nvPr/>
        </p:nvSpPr>
        <p:spPr>
          <a:xfrm>
            <a:off x="20315002" y="20236639"/>
            <a:ext cx="149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단지 외부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21" name="직선 연결선 20"/>
          <p:cNvCxnSpPr>
            <a:stCxn id="83" idx="2"/>
          </p:cNvCxnSpPr>
          <p:nvPr/>
        </p:nvCxnSpPr>
        <p:spPr>
          <a:xfrm>
            <a:off x="21089670" y="19250379"/>
            <a:ext cx="598574" cy="24613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85" idx="2"/>
          </p:cNvCxnSpPr>
          <p:nvPr/>
        </p:nvCxnSpPr>
        <p:spPr>
          <a:xfrm flipH="1">
            <a:off x="22865016" y="19255804"/>
            <a:ext cx="549181" cy="240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84" idx="2"/>
            <a:endCxn id="91" idx="0"/>
          </p:cNvCxnSpPr>
          <p:nvPr/>
        </p:nvCxnSpPr>
        <p:spPr>
          <a:xfrm>
            <a:off x="22272309" y="19254493"/>
            <a:ext cx="4321" cy="24201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stCxn id="97" idx="0"/>
            <a:endCxn id="91" idx="2"/>
          </p:cNvCxnSpPr>
          <p:nvPr/>
        </p:nvCxnSpPr>
        <p:spPr>
          <a:xfrm flipV="1">
            <a:off x="22272309" y="19896621"/>
            <a:ext cx="4321" cy="449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91" idx="3"/>
          </p:cNvCxnSpPr>
          <p:nvPr/>
        </p:nvCxnSpPr>
        <p:spPr>
          <a:xfrm>
            <a:off x="22865016" y="19696566"/>
            <a:ext cx="59313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23040239" y="19888744"/>
            <a:ext cx="149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시설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3" name="직선 연결선 62"/>
          <p:cNvCxnSpPr>
            <a:stCxn id="97" idx="1"/>
          </p:cNvCxnSpPr>
          <p:nvPr/>
        </p:nvCxnSpPr>
        <p:spPr>
          <a:xfrm flipH="1">
            <a:off x="20315002" y="20653227"/>
            <a:ext cx="165020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20307536" y="18977321"/>
            <a:ext cx="0" cy="167408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83" idx="1"/>
          </p:cNvCxnSpPr>
          <p:nvPr/>
        </p:nvCxnSpPr>
        <p:spPr>
          <a:xfrm>
            <a:off x="20315002" y="18977321"/>
            <a:ext cx="501610" cy="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/>
          <p:cNvSpPr txBox="1"/>
          <p:nvPr/>
        </p:nvSpPr>
        <p:spPr>
          <a:xfrm>
            <a:off x="20384949" y="21651468"/>
            <a:ext cx="2351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외부인의 선택적 유입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32" name="그림 331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0401" y="23206775"/>
            <a:ext cx="637912" cy="923255"/>
          </a:xfrm>
          <a:prstGeom prst="rect">
            <a:avLst/>
          </a:prstGeom>
        </p:spPr>
      </p:pic>
      <p:pic>
        <p:nvPicPr>
          <p:cNvPr id="333" name="그림 332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488760" y="24277017"/>
            <a:ext cx="637912" cy="923254"/>
          </a:xfrm>
          <a:prstGeom prst="rect">
            <a:avLst/>
          </a:prstGeom>
        </p:spPr>
      </p:pic>
      <p:pic>
        <p:nvPicPr>
          <p:cNvPr id="334" name="그림 333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043" y="22202020"/>
            <a:ext cx="634629" cy="817325"/>
          </a:xfrm>
          <a:prstGeom prst="rect">
            <a:avLst/>
          </a:prstGeom>
        </p:spPr>
      </p:pic>
      <p:sp>
        <p:nvSpPr>
          <p:cNvPr id="335" name="TextBox 334"/>
          <p:cNvSpPr txBox="1"/>
          <p:nvPr/>
        </p:nvSpPr>
        <p:spPr>
          <a:xfrm>
            <a:off x="21262685" y="22142749"/>
            <a:ext cx="3814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소형 단지에서의 커뮤니티 시설의 가장 큰 문제는 비용이다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커뮤니티 시설을 이용 가능한 인원이 적으므로 유지비용을 감당하지 못해 커뮤니티 시설이 방치되거나 폐쇄되는 일이 발생한다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36" name="TextBox 335"/>
          <p:cNvSpPr txBox="1"/>
          <p:nvPr/>
        </p:nvSpPr>
        <p:spPr>
          <a:xfrm>
            <a:off x="21282899" y="23160049"/>
            <a:ext cx="37940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중대형 단지에서도 커뮤니티 시설 중 주민 전체가 이용 가능한 시설 외의 특수한 타겟만 이용 가능한 맞춤형 시설은 인원 부족 문제로 잘 유지되지 않는 경우가 많다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43" name="TextBox 342"/>
          <p:cNvSpPr txBox="1"/>
          <p:nvPr/>
        </p:nvSpPr>
        <p:spPr>
          <a:xfrm>
            <a:off x="21262685" y="24274195"/>
            <a:ext cx="38142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따라서 소형 단지에서 커뮤니티 시설을 유지하기 위해선 같은 시설을 원하는 외부인을 일부 유입 시켜서 같이 활용하게 할 필요가 있다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이에 따라 우리는 단지의 커뮤니티 공간을 외부인의 유입이 가능한 회랑 형태로 설계하였다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344" name="그림 343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8972" y="22068971"/>
            <a:ext cx="1989166" cy="3419343"/>
          </a:xfrm>
          <a:prstGeom prst="rect">
            <a:avLst/>
          </a:prstGeom>
        </p:spPr>
      </p:pic>
      <p:sp>
        <p:nvSpPr>
          <p:cNvPr id="345" name="TextBox 344"/>
          <p:cNvSpPr txBox="1"/>
          <p:nvPr/>
        </p:nvSpPr>
        <p:spPr>
          <a:xfrm>
            <a:off x="27613983" y="22068971"/>
            <a:ext cx="902811" cy="619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거주민 공간</a:t>
            </a:r>
            <a:endParaRPr lang="en-US" altLang="ko-KR" sz="12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외부인 공간</a:t>
            </a:r>
            <a:endParaRPr lang="ko-KR" altLang="en-US" sz="12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27552954" y="22853199"/>
            <a:ext cx="22082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주민의 의견에 따라 필요한 외부인들의 유입이 가능한 커뮤니티 시설의 구조를 통해 커뮤니티 시설의 재무적 지속가능성을 확보하였다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47" name="TextBox 346"/>
          <p:cNvSpPr txBox="1"/>
          <p:nvPr/>
        </p:nvSpPr>
        <p:spPr>
          <a:xfrm>
            <a:off x="27552954" y="24096151"/>
            <a:ext cx="2208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단지 하단 끝의 상업시설도 외부인을 향해 개방하여 임대 수익을 통해 단지 유지비용을 충당할 수 있도록 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48" name="모서리가 둥근 직사각형 347"/>
          <p:cNvSpPr/>
          <p:nvPr/>
        </p:nvSpPr>
        <p:spPr>
          <a:xfrm>
            <a:off x="10214995" y="34496552"/>
            <a:ext cx="9833872" cy="3885893"/>
          </a:xfrm>
          <a:prstGeom prst="roundRect">
            <a:avLst>
              <a:gd name="adj" fmla="val 4436"/>
            </a:avLst>
          </a:prstGeom>
          <a:solidFill>
            <a:schemeClr val="bg1">
              <a:lumMod val="95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49" name="TextBox 348"/>
          <p:cNvSpPr txBox="1"/>
          <p:nvPr/>
        </p:nvSpPr>
        <p:spPr>
          <a:xfrm>
            <a:off x="14384747" y="35175437"/>
            <a:ext cx="1557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수위실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진입통제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50" name="모서리가 둥근 직사각형 349"/>
          <p:cNvSpPr/>
          <p:nvPr/>
        </p:nvSpPr>
        <p:spPr>
          <a:xfrm>
            <a:off x="10171634" y="38618610"/>
            <a:ext cx="9877234" cy="3955117"/>
          </a:xfrm>
          <a:prstGeom prst="roundRect">
            <a:avLst>
              <a:gd name="adj" fmla="val 4436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351" name="TextBox 350"/>
          <p:cNvSpPr txBox="1"/>
          <p:nvPr/>
        </p:nvSpPr>
        <p:spPr>
          <a:xfrm>
            <a:off x="10257937" y="38647525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스카이라인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352" name="그림 351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9129" y="36898154"/>
            <a:ext cx="441899" cy="1250482"/>
          </a:xfrm>
          <a:prstGeom prst="rect">
            <a:avLst/>
          </a:prstGeom>
        </p:spPr>
      </p:pic>
      <p:pic>
        <p:nvPicPr>
          <p:cNvPr id="353" name="그림 352"/>
          <p:cNvPicPr>
            <a:picLocks noChangeAspect="1"/>
          </p:cNvPicPr>
          <p:nvPr/>
        </p:nvPicPr>
        <p:blipFill>
          <a:blip r:embed="rId5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393" y="40681264"/>
            <a:ext cx="9510031" cy="1760243"/>
          </a:xfrm>
          <a:prstGeom prst="rect">
            <a:avLst/>
          </a:prstGeom>
        </p:spPr>
      </p:pic>
      <p:sp>
        <p:nvSpPr>
          <p:cNvPr id="354" name="TextBox 353"/>
          <p:cNvSpPr txBox="1"/>
          <p:nvPr/>
        </p:nvSpPr>
        <p:spPr>
          <a:xfrm>
            <a:off x="10471527" y="41740435"/>
            <a:ext cx="14228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강동아트센터</a:t>
            </a:r>
            <a:endParaRPr lang="en-US" altLang="ko-KR" sz="1100" dirty="0" smtClean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8m</a:t>
            </a:r>
            <a:endParaRPr lang="ko-KR" altLang="en-US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55" name="TextBox 354"/>
          <p:cNvSpPr txBox="1"/>
          <p:nvPr/>
        </p:nvSpPr>
        <p:spPr>
          <a:xfrm>
            <a:off x="12160862" y="41740435"/>
            <a:ext cx="4010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A</a:t>
            </a:r>
            <a:r>
              <a:rPr lang="ko-KR" altLang="en-US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동</a:t>
            </a:r>
            <a:endParaRPr lang="en-US" altLang="ko-KR" sz="1100" dirty="0" smtClean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9m</a:t>
            </a:r>
            <a:endParaRPr lang="ko-KR" altLang="en-US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13301834" y="41740435"/>
            <a:ext cx="4700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B</a:t>
            </a:r>
            <a:r>
              <a:rPr lang="ko-KR" altLang="en-US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동</a:t>
            </a:r>
            <a:endParaRPr lang="en-US" altLang="ko-KR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21m</a:t>
            </a:r>
            <a:endParaRPr lang="ko-KR" altLang="en-US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62" name="TextBox 361"/>
          <p:cNvSpPr txBox="1"/>
          <p:nvPr/>
        </p:nvSpPr>
        <p:spPr>
          <a:xfrm>
            <a:off x="18884403" y="41740435"/>
            <a:ext cx="801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한영중학교</a:t>
            </a:r>
            <a:endParaRPr lang="en-US" altLang="ko-KR" sz="1100" dirty="0" smtClean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18m</a:t>
            </a:r>
            <a:endParaRPr lang="ko-KR" altLang="en-US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65" name="TextBox 364"/>
          <p:cNvSpPr txBox="1"/>
          <p:nvPr/>
        </p:nvSpPr>
        <p:spPr>
          <a:xfrm>
            <a:off x="15894122" y="41740435"/>
            <a:ext cx="4700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D</a:t>
            </a:r>
            <a:r>
              <a:rPr lang="ko-KR" altLang="en-US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동</a:t>
            </a:r>
            <a:endParaRPr lang="en-US" altLang="ko-KR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15m</a:t>
            </a:r>
            <a:endParaRPr lang="ko-KR" altLang="en-US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68" name="TextBox 367"/>
          <p:cNvSpPr txBox="1"/>
          <p:nvPr/>
        </p:nvSpPr>
        <p:spPr>
          <a:xfrm>
            <a:off x="17550306" y="41740435"/>
            <a:ext cx="4700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E</a:t>
            </a:r>
            <a:r>
              <a:rPr lang="ko-KR" altLang="en-US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동</a:t>
            </a:r>
            <a:endParaRPr lang="en-US" altLang="ko-KR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21m</a:t>
            </a:r>
            <a:endParaRPr lang="ko-KR" altLang="en-US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14669986" y="41740435"/>
            <a:ext cx="4700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C</a:t>
            </a:r>
            <a:r>
              <a:rPr lang="ko-KR" altLang="en-US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동</a:t>
            </a:r>
            <a:endParaRPr lang="en-US" altLang="ko-KR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1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15m</a:t>
            </a:r>
            <a:endParaRPr lang="ko-KR" altLang="en-US" sz="11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84" name="TextBox 383"/>
          <p:cNvSpPr txBox="1"/>
          <p:nvPr/>
        </p:nvSpPr>
        <p:spPr>
          <a:xfrm>
            <a:off x="10574112" y="40856014"/>
            <a:ext cx="1628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강동 아트센터와의 연결성 확보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35" name="TextBox 434"/>
          <p:cNvSpPr txBox="1"/>
          <p:nvPr/>
        </p:nvSpPr>
        <p:spPr>
          <a:xfrm>
            <a:off x="11371416" y="39312300"/>
            <a:ext cx="8554008" cy="954107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Figure &amp; Ground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분석 결과 강동아트센터 건물과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한영중학교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 건물은 거의 부지에 맞닿아 있고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그 외의 건물은 대부분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대로와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완충녹지의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 건너편에 위치하여 부지와 직접적 연계성이 없음을 확인하였다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.</a:t>
            </a:r>
          </a:p>
          <a:p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각각의 건물의 높이는 사업의 경제적 타당성을 위해 규제 내에서 최대화 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.</a:t>
            </a:r>
          </a:p>
        </p:txBody>
      </p:sp>
      <p:sp>
        <p:nvSpPr>
          <p:cNvPr id="436" name="TextBox 435"/>
          <p:cNvSpPr txBox="1"/>
          <p:nvPr/>
        </p:nvSpPr>
        <p:spPr>
          <a:xfrm>
            <a:off x="18148404" y="40437469"/>
            <a:ext cx="1385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한영중학교와의 연결성 확보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13384624" y="40467121"/>
            <a:ext cx="4900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22000"/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단지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중앙정원의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 구성 다양화를 위한 높이 변화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pic>
        <p:nvPicPr>
          <p:cNvPr id="438" name="그림 437"/>
          <p:cNvPicPr>
            <a:picLocks noChangeAspect="1"/>
          </p:cNvPicPr>
          <p:nvPr/>
        </p:nvPicPr>
        <p:blipFill>
          <a:blip r:embed="rId5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757" y="35087150"/>
            <a:ext cx="2154762" cy="3132693"/>
          </a:xfrm>
          <a:prstGeom prst="rect">
            <a:avLst/>
          </a:prstGeom>
        </p:spPr>
      </p:pic>
      <p:sp>
        <p:nvSpPr>
          <p:cNvPr id="439" name="TextBox 438"/>
          <p:cNvSpPr txBox="1"/>
          <p:nvPr/>
        </p:nvSpPr>
        <p:spPr>
          <a:xfrm>
            <a:off x="13308400" y="36811070"/>
            <a:ext cx="21173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차량 진입로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비상용 도로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주민 주요 동선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r>
              <a:rPr lang="en-US" altLang="ko-KR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Cutnected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공원 연결 계단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주민 전용 출입구</a:t>
            </a:r>
            <a:endParaRPr lang="en-US" altLang="ko-KR" sz="1400" dirty="0" smtClean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  <a:cs typeface="Arial Unicode MS" panose="020B0604020202020204" pitchFamily="50" charset="-127"/>
              </a:rPr>
              <a:t>주민 및 방문객 출입구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  <a:cs typeface="Arial Unicode MS" panose="020B0604020202020204" pitchFamily="50" charset="-127"/>
            </a:endParaRPr>
          </a:p>
        </p:txBody>
      </p:sp>
      <p:cxnSp>
        <p:nvCxnSpPr>
          <p:cNvPr id="440" name="직선 화살표 연결선 439"/>
          <p:cNvCxnSpPr>
            <a:stCxn id="446" idx="2"/>
            <a:endCxn id="446" idx="0"/>
          </p:cNvCxnSpPr>
          <p:nvPr/>
        </p:nvCxnSpPr>
        <p:spPr>
          <a:xfrm flipV="1">
            <a:off x="14180625" y="35128387"/>
            <a:ext cx="0" cy="1295175"/>
          </a:xfrm>
          <a:prstGeom prst="straightConnector1">
            <a:avLst/>
          </a:prstGeom>
          <a:ln w="57150">
            <a:solidFill>
              <a:srgbClr val="5073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직선 화살표 연결선 440"/>
          <p:cNvCxnSpPr/>
          <p:nvPr/>
        </p:nvCxnSpPr>
        <p:spPr>
          <a:xfrm flipV="1">
            <a:off x="14992996" y="35531769"/>
            <a:ext cx="0" cy="891794"/>
          </a:xfrm>
          <a:prstGeom prst="straightConnector1">
            <a:avLst/>
          </a:prstGeom>
          <a:ln w="57150">
            <a:solidFill>
              <a:srgbClr val="EA71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2" name="TextBox 441"/>
          <p:cNvSpPr txBox="1"/>
          <p:nvPr/>
        </p:nvSpPr>
        <p:spPr>
          <a:xfrm>
            <a:off x="13888937" y="364481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주민</a:t>
            </a:r>
            <a:endParaRPr lang="ko-KR" altLang="en-US" sz="1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443" name="TextBox 442"/>
          <p:cNvSpPr txBox="1"/>
          <p:nvPr/>
        </p:nvSpPr>
        <p:spPr>
          <a:xfrm>
            <a:off x="14631359" y="3644812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방문객</a:t>
            </a:r>
            <a:endParaRPr lang="ko-KR" altLang="en-US" sz="1400" dirty="0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44" name="그림 443"/>
          <p:cNvPicPr>
            <a:picLocks noChangeAspect="1"/>
          </p:cNvPicPr>
          <p:nvPr/>
        </p:nvPicPr>
        <p:blipFill>
          <a:blip r:embed="rId5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393" y="39329681"/>
            <a:ext cx="910356" cy="978337"/>
          </a:xfrm>
          <a:prstGeom prst="rect">
            <a:avLst/>
          </a:prstGeom>
        </p:spPr>
      </p:pic>
      <p:sp>
        <p:nvSpPr>
          <p:cNvPr id="445" name="TextBox 444"/>
          <p:cNvSpPr txBox="1"/>
          <p:nvPr/>
        </p:nvSpPr>
        <p:spPr>
          <a:xfrm>
            <a:off x="10272227" y="34563931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동선 계획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446" name="표 4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146904"/>
              </p:ext>
            </p:extLst>
          </p:nvPr>
        </p:nvGraphicFramePr>
        <p:xfrm>
          <a:off x="12710182" y="35128387"/>
          <a:ext cx="2940886" cy="1295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0443">
                  <a:extLst>
                    <a:ext uri="{9D8B030D-6E8A-4147-A177-3AD203B41FA5}">
                      <a16:colId xmlns:a16="http://schemas.microsoft.com/office/drawing/2014/main" val="3574399397"/>
                    </a:ext>
                  </a:extLst>
                </a:gridCol>
                <a:gridCol w="1470443">
                  <a:extLst>
                    <a:ext uri="{9D8B030D-6E8A-4147-A177-3AD203B41FA5}">
                      <a16:colId xmlns:a16="http://schemas.microsoft.com/office/drawing/2014/main" val="1414470496"/>
                    </a:ext>
                  </a:extLst>
                </a:gridCol>
              </a:tblGrid>
              <a:tr h="431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단지 내부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416741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커뮤니티 회랑</a:t>
                      </a:r>
                      <a:endParaRPr lang="en-US" altLang="ko-KR" sz="1400" b="0" dirty="0" smtClean="0"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036985"/>
                  </a:ext>
                </a:extLst>
              </a:tr>
              <a:tr h="43172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  <a:cs typeface="Arial Unicode MS" panose="020B0604020202020204" pitchFamily="50" charset="-127"/>
                        </a:rPr>
                        <a:t>단지 외부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  <a:cs typeface="Arial Unicode MS" panose="020B06040202020202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063303"/>
                  </a:ext>
                </a:extLst>
              </a:tr>
            </a:tbl>
          </a:graphicData>
        </a:graphic>
      </p:graphicFrame>
      <p:cxnSp>
        <p:nvCxnSpPr>
          <p:cNvPr id="447" name="직선 연결선 446"/>
          <p:cNvCxnSpPr/>
          <p:nvPr/>
        </p:nvCxnSpPr>
        <p:spPr>
          <a:xfrm>
            <a:off x="14816784" y="35550819"/>
            <a:ext cx="352425" cy="0"/>
          </a:xfrm>
          <a:prstGeom prst="line">
            <a:avLst/>
          </a:prstGeom>
          <a:ln w="38100">
            <a:solidFill>
              <a:srgbClr val="EA71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8" name="TextBox 447"/>
          <p:cNvSpPr txBox="1"/>
          <p:nvPr/>
        </p:nvSpPr>
        <p:spPr>
          <a:xfrm>
            <a:off x="15915750" y="34563931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진입부</a:t>
            </a:r>
            <a:r>
              <a:rPr lang="ko-KR" altLang="en-US" sz="28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 계획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227" y="26657537"/>
            <a:ext cx="7037806" cy="3509800"/>
          </a:xfrm>
          <a:prstGeom prst="rect">
            <a:avLst/>
          </a:prstGeom>
        </p:spPr>
      </p:pic>
      <p:pic>
        <p:nvPicPr>
          <p:cNvPr id="451" name="그림 45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11346196" y="23507779"/>
            <a:ext cx="234079" cy="710232"/>
          </a:xfrm>
          <a:prstGeom prst="rect">
            <a:avLst/>
          </a:prstGeom>
        </p:spPr>
      </p:pic>
      <p:pic>
        <p:nvPicPr>
          <p:cNvPr id="452" name="Picture 5" descr="Image result for environment icon"/>
          <p:cNvPicPr>
            <a:picLocks noChangeAspect="1" noChangeArrowheads="1"/>
          </p:cNvPicPr>
          <p:nvPr/>
        </p:nvPicPr>
        <p:blipFill>
          <a:blip r:embed="rId33" cstate="print">
            <a:duotone>
              <a:prstClr val="black"/>
              <a:srgbClr val="84B285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352" y="23525074"/>
            <a:ext cx="616667" cy="61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person icon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535" y="23504744"/>
            <a:ext cx="614939" cy="614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/>
          <p:cNvSpPr txBox="1"/>
          <p:nvPr/>
        </p:nvSpPr>
        <p:spPr>
          <a:xfrm>
            <a:off x="10508218" y="24257427"/>
            <a:ext cx="2248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단지 내 조경을 하면서 가장 중요하게 생각한 것은 주변 환경을 있는 그대로 단지 주민에게 연결하는 것이다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다음 세가지 전경은 단지에서 가장 상징적인 모습이다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536" y="24270514"/>
            <a:ext cx="522654" cy="1335526"/>
          </a:xfrm>
          <a:prstGeom prst="rect">
            <a:avLst/>
          </a:prstGeom>
        </p:spPr>
      </p:pic>
      <p:sp>
        <p:nvSpPr>
          <p:cNvPr id="455" name="TextBox 454"/>
          <p:cNvSpPr txBox="1"/>
          <p:nvPr/>
        </p:nvSpPr>
        <p:spPr>
          <a:xfrm>
            <a:off x="25543731" y="25697074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해우소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3"/>
          <a:stretch/>
        </p:blipFill>
        <p:spPr>
          <a:xfrm>
            <a:off x="10399414" y="30794621"/>
            <a:ext cx="7127204" cy="314265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7672078" y="23436159"/>
            <a:ext cx="200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단지 내 회랑</a:t>
            </a:r>
            <a:endParaRPr lang="ko-KR" altLang="en-US" sz="180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17672078" y="27109426"/>
            <a:ext cx="200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Cutnected</a:t>
            </a:r>
            <a:r>
              <a:rPr lang="en-US" altLang="ko-KR" sz="18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8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</a:t>
            </a:r>
            <a:endParaRPr lang="ko-KR" altLang="en-US" sz="18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17672078" y="31092183"/>
            <a:ext cx="200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중앙정</a:t>
            </a:r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672078" y="23833407"/>
            <a:ext cx="22533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/>
              <a:t>단지를 관통하며 볼 수 있는 모습이다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북쪽에 위치한 강동 아트센터와 녹지를 집중시키며 집으로 들어갈 때 잠시나마 자연 속으로 들어가는 느낌을 주고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계절이 변화면서 프레임 안의 그림이 변화하는 것을 즐길 수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28" name="TextBox 327"/>
          <p:cNvSpPr txBox="1"/>
          <p:nvPr/>
        </p:nvSpPr>
        <p:spPr>
          <a:xfrm>
            <a:off x="17672078" y="27564203"/>
            <a:ext cx="22533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/>
              <a:t>이 공간은 지상 층 보다 높이 있어 평소에 느껴보지 못했던 감각을 줄 수 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보통 나무를 아래서 올려다 보는 경험이 많지만 나무 윗부분을 높이에 맞추어서 바라 보기는 어렵다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하지만 이 공간에서는 이 특별한 풍경을 즐길 수 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29" name="TextBox 328"/>
          <p:cNvSpPr txBox="1"/>
          <p:nvPr/>
        </p:nvSpPr>
        <p:spPr>
          <a:xfrm>
            <a:off x="17672078" y="31575047"/>
            <a:ext cx="22533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/>
              <a:t>단지의 가장 중심이 되는 커뮤니티 공간으로 서쪽은 구조물로 막혀있지만 동쪽은 녹지와 그대로 연결되어 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도시에 있지만 자연 속에 그대로 있다는 느낌을 최대한 많이 살리는 공간이다</a:t>
            </a:r>
            <a:r>
              <a:rPr lang="en-US" altLang="ko-KR" sz="1400" dirty="0" smtClean="0"/>
              <a:t>. </a:t>
            </a:r>
            <a:endParaRPr lang="ko-KR" altLang="en-US" sz="1400" dirty="0"/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>
          <a:blip r:embed="rId5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187" y="26249592"/>
            <a:ext cx="1539945" cy="148448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5508476" y="27949377"/>
            <a:ext cx="4427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일반적인 단지 내에서는 소음 발생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흡연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음주 등과 같이 금지시 되는 항목들이 있다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이런 것들은 다른 주민들에게 피해를 주고자 하는 의도보다는 개인적인 근심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욕구를 해결하기 위한 경우가 많다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이 단지에서는 이러한 것들이 주는 피해를 끊으면서도 사람들을 연결해주는 공간을 마련하였다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37" name="그림 33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5400000">
            <a:off x="27496314" y="26705216"/>
            <a:ext cx="384041" cy="682431"/>
          </a:xfrm>
          <a:prstGeom prst="rect">
            <a:avLst/>
          </a:prstGeom>
        </p:spPr>
      </p:pic>
      <p:pic>
        <p:nvPicPr>
          <p:cNvPr id="89" name="Picture 2" descr="Image result for family icon png"/>
          <p:cNvPicPr>
            <a:picLocks noChangeAspect="1" noChangeArrowheads="1"/>
          </p:cNvPicPr>
          <p:nvPr/>
        </p:nvPicPr>
        <p:blipFill>
          <a:blip r:embed="rId6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9666" y="26669314"/>
            <a:ext cx="754233" cy="7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1" name="그림 39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26417102" y="26433493"/>
            <a:ext cx="208679" cy="633164"/>
          </a:xfrm>
          <a:prstGeom prst="rect">
            <a:avLst/>
          </a:prstGeom>
        </p:spPr>
      </p:pic>
      <p:sp>
        <p:nvSpPr>
          <p:cNvPr id="392" name="TextBox 391"/>
          <p:cNvSpPr txBox="1"/>
          <p:nvPr/>
        </p:nvSpPr>
        <p:spPr>
          <a:xfrm>
            <a:off x="2562052" y="3948709"/>
            <a:ext cx="246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>
                <a:latin typeface="KoPub돋움체 Light" pitchFamily="2" charset="-127"/>
                <a:ea typeface="KoPub돋움체 Light" pitchFamily="2" charset="-127"/>
                <a:cs typeface="Arial Unicode MS" panose="020B0604020202020204" pitchFamily="50" charset="-127"/>
              </a:rPr>
              <a:t>Cut + Connected</a:t>
            </a:r>
            <a:endParaRPr lang="ko-KR" altLang="en-US" sz="2400" dirty="0">
              <a:latin typeface="KoPub돋움체 Light" pitchFamily="2" charset="-127"/>
              <a:ea typeface="KoPub돋움체 Light" pitchFamily="2" charset="-127"/>
              <a:cs typeface="Arial Unicode MS" panose="020B0604020202020204" pitchFamily="50" charset="-127"/>
            </a:endParaRPr>
          </a:p>
        </p:txBody>
      </p:sp>
      <p:sp>
        <p:nvSpPr>
          <p:cNvPr id="393" name="TextBox 392"/>
          <p:cNvSpPr txBox="1"/>
          <p:nvPr/>
        </p:nvSpPr>
        <p:spPr>
          <a:xfrm>
            <a:off x="191038" y="3887154"/>
            <a:ext cx="25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Cutnected</a:t>
            </a:r>
            <a:r>
              <a:rPr lang="en-US" altLang="ko-KR" sz="28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ko-KR" altLang="en-US" sz="28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란</a:t>
            </a:r>
            <a:r>
              <a:rPr lang="en-US" altLang="ko-KR" sz="28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?</a:t>
            </a:r>
            <a:endParaRPr lang="ko-KR" altLang="en-US" sz="28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4" name="TextBox 393"/>
          <p:cNvSpPr txBox="1"/>
          <p:nvPr/>
        </p:nvSpPr>
        <p:spPr>
          <a:xfrm>
            <a:off x="1122950" y="4482382"/>
            <a:ext cx="36997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en-US" altLang="ko-KR" sz="1400" dirty="0" err="1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Cutnected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란 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cut(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끊음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 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connected(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이음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합성어로 이번 단지를 구상하면서 가장 중점을 두었던 두 가지의 생각을 나타낸 단어이다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단지를 단지 주변의 불필요하거나 불편을 주는 요소들로부터 차단하면서</a:t>
            </a:r>
            <a:r>
              <a:rPr lang="en-US" altLang="ko-KR" sz="14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주민들의 생활에 도움이 되는 요소들과 연계시키는 것은 중요하다</a:t>
            </a:r>
            <a:r>
              <a:rPr lang="en-US" altLang="ko-KR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행위가 바로 </a:t>
            </a:r>
            <a:r>
              <a:rPr lang="en-US" altLang="ko-KR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‘cutnected’</a:t>
            </a:r>
            <a:r>
              <a:rPr lang="ko-KR" altLang="en-US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</a:t>
            </a:r>
            <a:r>
              <a:rPr lang="en-US" altLang="ko-KR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구현하는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것이다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일반적으로 이 </a:t>
            </a:r>
            <a:r>
              <a:rPr lang="ko-KR" altLang="en-US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행위는 주변의 소음과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외부인의 시선을 차단하면서</a:t>
            </a:r>
            <a:r>
              <a:rPr lang="en-US" altLang="ko-KR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주변의 녹지를 주민들이 쉽게 누릴 수 있게 하는 것과 같은 물리적인 방식으로 이뤄진다</a:t>
            </a:r>
            <a:r>
              <a:rPr lang="en-US" altLang="ko-KR" sz="14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95" name="그림 394"/>
          <p:cNvPicPr>
            <a:picLocks noChangeAspect="1"/>
          </p:cNvPicPr>
          <p:nvPr/>
        </p:nvPicPr>
        <p:blipFill>
          <a:blip r:embed="rId6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5" y="4482382"/>
            <a:ext cx="913454" cy="2039188"/>
          </a:xfrm>
          <a:prstGeom prst="rect">
            <a:avLst/>
          </a:prstGeom>
        </p:spPr>
      </p:pic>
      <p:sp>
        <p:nvSpPr>
          <p:cNvPr id="396" name="TextBox 395"/>
          <p:cNvSpPr txBox="1"/>
          <p:nvPr/>
        </p:nvSpPr>
        <p:spPr>
          <a:xfrm>
            <a:off x="184232" y="6640300"/>
            <a:ext cx="46384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ko-KR" altLang="en-US" sz="14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그러나 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본 단지에서는 물리적인 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en-US" altLang="ko-KR" sz="1400" dirty="0" err="1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cutnected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뿐만 아니라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인문사회적 측면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커뮤니티 시설의 조성 및 운영적 측면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조경적 측면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환경적 측면에서도 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en-US" altLang="ko-KR" sz="1400" dirty="0" err="1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cutnected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구현하였다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algn="just"/>
            <a:r>
              <a:rPr lang="ko-KR" altLang="en-US" sz="1400" smtClean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또 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한가지 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</a:t>
            </a:r>
            <a:r>
              <a:rPr lang="en-US" altLang="ko-KR" sz="1400" dirty="0" err="1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cutnected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’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중요한 개념은 끊음과 이음이 반드시 이분법적으로 이루어지는 것만은 아니라는 것이다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끊으면서도 이어지게 하는 것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이것의 단지를 관통하는 개념이다</a:t>
            </a:r>
            <a:r>
              <a:rPr lang="en-US" altLang="ko-KR" sz="14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400" dirty="0">
              <a:solidFill>
                <a:prstClr val="black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97" name="Picture 2" descr="C:\Users\Moon Sedong\Desktop\베싸메 도시공모전팀 최종제출물\대상지 주변 지도\170808 이게 진짜다!\Map_Transport.png"/>
          <p:cNvPicPr>
            <a:picLocks noChangeAspect="1" noChangeArrowheads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258" y="11395150"/>
            <a:ext cx="2614881" cy="218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8" name="Picture 3" descr="C:\Users\Moon Sedong\Desktop\베싸메 도시공모전팀 최종제출물\대상지 주변 지도\170808 이게 진짜다!\Map_Park.png"/>
          <p:cNvPicPr>
            <a:picLocks noChangeAspect="1" noChangeArrowheads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258" y="6833224"/>
            <a:ext cx="2609784" cy="218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" name="Picture 4" descr="C:\Users\Moon Sedong\Desktop\베싸메 도시공모전팀 최종제출물\대상지 주변 지도\170808 이게 진짜다!\Map_Pyeonuisiseol.png"/>
          <p:cNvPicPr>
            <a:picLocks noChangeAspect="1" noChangeArrowheads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258" y="9112058"/>
            <a:ext cx="2614881" cy="218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0" name="Picture 5" descr="C:\Users\Moon Sedong\Desktop\베싸메 도시공모전팀 최종제출물\대상지 주변 지도\170808 이게 진짜다!\Map_SchoolAcademy.png"/>
          <p:cNvPicPr>
            <a:picLocks noChangeAspect="1" noChangeArrowheads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258" y="4554390"/>
            <a:ext cx="2609784" cy="2181212"/>
          </a:xfrm>
          <a:prstGeom prst="rect">
            <a:avLst/>
          </a:prstGeom>
          <a:solidFill>
            <a:schemeClr val="bg1">
              <a:lumMod val="85000"/>
            </a:schemeClr>
          </a:solidFill>
          <a:extLst/>
        </p:spPr>
      </p:pic>
      <p:sp>
        <p:nvSpPr>
          <p:cNvPr id="401" name="TextBox 400"/>
          <p:cNvSpPr txBox="1"/>
          <p:nvPr/>
        </p:nvSpPr>
        <p:spPr>
          <a:xfrm>
            <a:off x="4842843" y="3887154"/>
            <a:ext cx="250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입지 분석</a:t>
            </a:r>
            <a:endParaRPr lang="ko-KR" altLang="en-US" sz="28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402" name="TextBox 401"/>
          <p:cNvSpPr txBox="1"/>
          <p:nvPr/>
        </p:nvSpPr>
        <p:spPr>
          <a:xfrm>
            <a:off x="7492566" y="4554390"/>
            <a:ext cx="261457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 smtClean="0">
                <a:latin typeface="KoPub돋움체 Medium" pitchFamily="2" charset="-127"/>
                <a:ea typeface="KoPub돋움체 Medium" pitchFamily="2" charset="-127"/>
              </a:rPr>
              <a:t>학교</a:t>
            </a:r>
            <a:r>
              <a:rPr lang="en-US" altLang="ko-KR" sz="2000" b="1" dirty="0" smtClean="0">
                <a:latin typeface="KoPub돋움체 Medium" pitchFamily="2" charset="-127"/>
                <a:ea typeface="KoPub돋움체 Medium" pitchFamily="2" charset="-127"/>
              </a:rPr>
              <a:t>, </a:t>
            </a:r>
            <a:r>
              <a:rPr lang="ko-KR" altLang="en-US" sz="2000" b="1" dirty="0" smtClean="0">
                <a:latin typeface="KoPub돋움체 Medium" pitchFamily="2" charset="-127"/>
                <a:ea typeface="KoPub돋움체 Medium" pitchFamily="2" charset="-127"/>
              </a:rPr>
              <a:t>학원</a:t>
            </a:r>
            <a:endParaRPr lang="en-US" altLang="ko-KR" sz="2000" b="1" dirty="0" smtClean="0">
              <a:latin typeface="KoPub돋움체 Medium" pitchFamily="2" charset="-127"/>
              <a:ea typeface="KoPub돋움체 Medium" pitchFamily="2" charset="-127"/>
            </a:endParaRPr>
          </a:p>
          <a:p>
            <a:pPr algn="just"/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진한 회색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대상지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pPr algn="just"/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초록색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학교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,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학원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pPr algn="just"/>
            <a:endParaRPr lang="en-US" altLang="ko-KR" sz="1400" dirty="0">
              <a:latin typeface="KoPub돋움체 Light" pitchFamily="2" charset="-127"/>
              <a:ea typeface="KoPub돋움체 Light" pitchFamily="2" charset="-127"/>
            </a:endParaRPr>
          </a:p>
          <a:p>
            <a:pPr algn="just"/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대상지 주변에 학교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,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학원이 많이 있으며 이에 따라 대상지는 학생 자녀를 둔 가족이 살기에 적합한 곳이라 볼 수 있다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</a:t>
            </a:r>
          </a:p>
        </p:txBody>
      </p:sp>
      <p:sp>
        <p:nvSpPr>
          <p:cNvPr id="403" name="TextBox 402"/>
          <p:cNvSpPr txBox="1"/>
          <p:nvPr/>
        </p:nvSpPr>
        <p:spPr>
          <a:xfrm>
            <a:off x="7492566" y="9094630"/>
            <a:ext cx="259114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KoPub돋움체 Medium" pitchFamily="2" charset="-127"/>
                <a:ea typeface="KoPub돋움체 Medium" pitchFamily="2" charset="-127"/>
              </a:rPr>
              <a:t>편의시설</a:t>
            </a:r>
            <a:endParaRPr lang="en-US" altLang="ko-KR" sz="2000" b="1" dirty="0" smtClean="0">
              <a:latin typeface="KoPub돋움체 Medium" pitchFamily="2" charset="-127"/>
              <a:ea typeface="KoPub돋움체 Medium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초록색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상가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,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병원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진한 초록색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강동아트센터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endParaRPr lang="en-US" altLang="ko-KR" sz="900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대상지는 강동아트센터와 바로 붙어 있다는 것이 큰 특징이다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또한</a:t>
            </a:r>
            <a:r>
              <a:rPr lang="en-US" altLang="ko-KR" sz="1400" dirty="0">
                <a:latin typeface="KoPub돋움체 Light" pitchFamily="2" charset="-127"/>
                <a:ea typeface="KoPub돋움체 Light" pitchFamily="2" charset="-127"/>
              </a:rPr>
              <a:t>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대상지에서 상가 및 병원도 굉장히 가까운 거리에 있다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 </a:t>
            </a:r>
            <a:endParaRPr lang="en-US" altLang="ko-KR" sz="1400" dirty="0">
              <a:latin typeface="KoPub돋움체 Light" pitchFamily="2" charset="-127"/>
              <a:ea typeface="KoPub돋움체 Light" pitchFamily="2" charset="-127"/>
            </a:endParaRPr>
          </a:p>
        </p:txBody>
      </p:sp>
      <p:sp>
        <p:nvSpPr>
          <p:cNvPr id="404" name="TextBox 403"/>
          <p:cNvSpPr txBox="1"/>
          <p:nvPr/>
        </p:nvSpPr>
        <p:spPr>
          <a:xfrm>
            <a:off x="7492566" y="6815704"/>
            <a:ext cx="258504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KoPub돋움체 Medium" pitchFamily="2" charset="-127"/>
                <a:ea typeface="KoPub돋움체 Medium" pitchFamily="2" charset="-127"/>
              </a:rPr>
              <a:t>녹지</a:t>
            </a:r>
            <a:endParaRPr lang="en-US" altLang="ko-KR" sz="2000" b="1" dirty="0" smtClean="0">
              <a:latin typeface="KoPub돋움체 Medium" pitchFamily="2" charset="-127"/>
              <a:ea typeface="KoPub돋움체 Medium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초록색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공원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,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녹지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대상지는 삼면이 녹지로 둘러싸여 있어 굉장히 자연 친화적인 환경이다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대상지에 단지를 개발할 때 조경이 주변의 녹지와 연계되도록 하면 좋을 것이다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</a:t>
            </a:r>
            <a:endParaRPr lang="en-US" altLang="ko-KR" sz="1400" dirty="0">
              <a:latin typeface="KoPub돋움체 Light" pitchFamily="2" charset="-127"/>
              <a:ea typeface="KoPub돋움체 Light" pitchFamily="2" charset="-127"/>
            </a:endParaRPr>
          </a:p>
        </p:txBody>
      </p:sp>
      <p:sp>
        <p:nvSpPr>
          <p:cNvPr id="405" name="TextBox 404"/>
          <p:cNvSpPr txBox="1"/>
          <p:nvPr/>
        </p:nvSpPr>
        <p:spPr>
          <a:xfrm>
            <a:off x="7507139" y="11412611"/>
            <a:ext cx="2612639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KoPub돋움체 Medium" pitchFamily="2" charset="-127"/>
                <a:ea typeface="KoPub돋움체 Medium" pitchFamily="2" charset="-127"/>
              </a:rPr>
              <a:t>교통</a:t>
            </a:r>
            <a:endParaRPr lang="en-US" altLang="ko-KR" sz="2000" b="1" dirty="0" smtClean="0">
              <a:latin typeface="KoPub돋움체 Medium" pitchFamily="2" charset="-127"/>
              <a:ea typeface="KoPub돋움체 Medium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초록색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원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버스 정류소</a:t>
            </a:r>
            <a:endParaRPr lang="en-US" altLang="ko-KR" sz="1400" dirty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초록색 사각형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지하철역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검은색 실선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5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호선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검은색 점선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9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호선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(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계획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)</a:t>
            </a:r>
            <a:endParaRPr lang="en-US" altLang="ko-KR" sz="1400" dirty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빨간색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ko-KR" altLang="en-US" sz="1400" dirty="0" err="1" smtClean="0">
                <a:latin typeface="KoPub돋움체 Light" pitchFamily="2" charset="-127"/>
                <a:ea typeface="KoPub돋움체 Light" pitchFamily="2" charset="-127"/>
              </a:rPr>
              <a:t>동남로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(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왕복 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6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차로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)</a:t>
            </a:r>
          </a:p>
          <a:p>
            <a:endParaRPr lang="en-US" altLang="ko-KR" sz="900" dirty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교통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환경은 우수하나 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6</a:t>
            </a:r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차로 도로와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접하고 있어 소음 및 유동인구로 인한 사생활 침해 우려가 있다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</a:t>
            </a:r>
          </a:p>
        </p:txBody>
      </p:sp>
      <p:sp>
        <p:nvSpPr>
          <p:cNvPr id="406" name="TextBox 405"/>
          <p:cNvSpPr txBox="1"/>
          <p:nvPr/>
        </p:nvSpPr>
        <p:spPr>
          <a:xfrm>
            <a:off x="4842843" y="11395150"/>
            <a:ext cx="18473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/>
          </a:p>
        </p:txBody>
      </p:sp>
      <p:sp>
        <p:nvSpPr>
          <p:cNvPr id="408" name="모서리가 둥근 직사각형 407"/>
          <p:cNvSpPr/>
          <p:nvPr/>
        </p:nvSpPr>
        <p:spPr>
          <a:xfrm>
            <a:off x="20199105" y="29773257"/>
            <a:ext cx="9893535" cy="6521823"/>
          </a:xfrm>
          <a:prstGeom prst="roundRect">
            <a:avLst>
              <a:gd name="adj" fmla="val 4436"/>
            </a:avLst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pic>
        <p:nvPicPr>
          <p:cNvPr id="409" name="그림 408"/>
          <p:cNvPicPr>
            <a:picLocks noChangeAspect="1"/>
          </p:cNvPicPr>
          <p:nvPr/>
        </p:nvPicPr>
        <p:blipFill>
          <a:blip r:embed="rId6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736" y="31125017"/>
            <a:ext cx="4409366" cy="2803070"/>
          </a:xfrm>
          <a:prstGeom prst="rect">
            <a:avLst/>
          </a:prstGeom>
        </p:spPr>
      </p:pic>
      <p:sp>
        <p:nvSpPr>
          <p:cNvPr id="410" name="TextBox 409"/>
          <p:cNvSpPr txBox="1"/>
          <p:nvPr/>
        </p:nvSpPr>
        <p:spPr>
          <a:xfrm>
            <a:off x="20407890" y="30643160"/>
            <a:ext cx="4274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KoPub돋움체 Medium" pitchFamily="2" charset="-127"/>
                <a:ea typeface="KoPub돋움체 Medium" pitchFamily="2" charset="-127"/>
              </a:rPr>
              <a:t>녹지</a:t>
            </a:r>
            <a:endParaRPr lang="en-US" altLang="ko-KR" sz="1400" dirty="0">
              <a:latin typeface="KoPub돋움체 Light" pitchFamily="2" charset="-127"/>
              <a:ea typeface="KoPub돋움체 Light" pitchFamily="2" charset="-127"/>
            </a:endParaRPr>
          </a:p>
        </p:txBody>
      </p:sp>
      <p:sp>
        <p:nvSpPr>
          <p:cNvPr id="411" name="TextBox 410"/>
          <p:cNvSpPr txBox="1"/>
          <p:nvPr/>
        </p:nvSpPr>
        <p:spPr>
          <a:xfrm>
            <a:off x="20374322" y="29959087"/>
            <a:ext cx="4005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 친화적인 단지</a:t>
            </a:r>
            <a:endParaRPr lang="ko-KR" altLang="en-US" sz="2800" b="1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pic>
        <p:nvPicPr>
          <p:cNvPr id="412" name="Picture 2" descr="C:\Users\Moon Sedong\Desktop\무제-1.png"/>
          <p:cNvPicPr>
            <a:picLocks noChangeAspect="1" noChangeArrowheads="1"/>
          </p:cNvPicPr>
          <p:nvPr/>
        </p:nvPicPr>
        <p:blipFill>
          <a:blip r:embed="rId6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6347" y="31043270"/>
            <a:ext cx="2172084" cy="305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" name="TextBox 412"/>
          <p:cNvSpPr txBox="1"/>
          <p:nvPr/>
        </p:nvSpPr>
        <p:spPr>
          <a:xfrm>
            <a:off x="22458573" y="31629074"/>
            <a:ext cx="9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옥상정</a:t>
            </a:r>
            <a:r>
              <a:rPr lang="ko-KR" altLang="en-US" sz="1400">
                <a:latin typeface="KoPub돋움체 Light" pitchFamily="2" charset="-127"/>
                <a:ea typeface="KoPub돋움체 Light" pitchFamily="2" charset="-127"/>
              </a:rPr>
              <a:t>원</a:t>
            </a:r>
            <a:endParaRPr lang="en-US" altLang="ko-KR" sz="1400" smtClean="0">
              <a:latin typeface="KoPub돋움체 Light" pitchFamily="2" charset="-127"/>
              <a:ea typeface="KoPub돋움체 Light" pitchFamily="2" charset="-127"/>
            </a:endParaRPr>
          </a:p>
        </p:txBody>
      </p:sp>
      <p:sp>
        <p:nvSpPr>
          <p:cNvPr id="414" name="TextBox 413"/>
          <p:cNvSpPr txBox="1"/>
          <p:nvPr/>
        </p:nvSpPr>
        <p:spPr>
          <a:xfrm>
            <a:off x="22458573" y="31125018"/>
            <a:ext cx="1500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건물 사이의 녹지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</p:txBody>
      </p:sp>
      <p:sp>
        <p:nvSpPr>
          <p:cNvPr id="415" name="TextBox 414"/>
          <p:cNvSpPr txBox="1"/>
          <p:nvPr/>
        </p:nvSpPr>
        <p:spPr>
          <a:xfrm>
            <a:off x="24038812" y="30643160"/>
            <a:ext cx="5187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KoPub돋움체 Medium" pitchFamily="2" charset="-127"/>
                <a:ea typeface="KoPub돋움체 Medium" pitchFamily="2" charset="-127"/>
              </a:rPr>
              <a:t>물 </a:t>
            </a:r>
            <a:r>
              <a:rPr lang="ko-KR" altLang="en-US" sz="2000" b="1" smtClean="0">
                <a:latin typeface="KoPub돋움체 Medium" pitchFamily="2" charset="-127"/>
                <a:ea typeface="KoPub돋움체 Medium" pitchFamily="2" charset="-127"/>
              </a:rPr>
              <a:t>재이용 시설</a:t>
            </a:r>
            <a:endParaRPr lang="ko-KR" altLang="en-US" sz="2000" b="1" dirty="0" smtClean="0"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416" name="TextBox 415"/>
          <p:cNvSpPr txBox="1"/>
          <p:nvPr/>
        </p:nvSpPr>
        <p:spPr>
          <a:xfrm>
            <a:off x="26981489" y="34047731"/>
            <a:ext cx="22651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KoPub돋움체 Light" pitchFamily="2" charset="-127"/>
                <a:ea typeface="KoPub돋움체 Light" pitchFamily="2" charset="-127"/>
              </a:rPr>
              <a:t>물 재이용 시설의 공급량</a:t>
            </a:r>
            <a:endParaRPr lang="en-US" altLang="ko-KR" sz="1400" b="1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빗물이용시설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1320m</a:t>
            </a:r>
            <a:r>
              <a:rPr lang="en-US" altLang="ko-KR" sz="1400" baseline="30000" dirty="0" smtClean="0">
                <a:latin typeface="KoPub돋움체 Light" pitchFamily="2" charset="-127"/>
                <a:ea typeface="KoPub돋움체 Light" pitchFamily="2" charset="-127"/>
              </a:rPr>
              <a:t>3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/</a:t>
            </a:r>
            <a:r>
              <a:rPr lang="en-US" altLang="ko-KR" sz="1400" dirty="0" err="1" smtClean="0">
                <a:latin typeface="KoPub돋움체 Light" pitchFamily="2" charset="-127"/>
                <a:ea typeface="KoPub돋움체 Light" pitchFamily="2" charset="-127"/>
              </a:rPr>
              <a:t>yr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중수도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16936m</a:t>
            </a:r>
            <a:r>
              <a:rPr lang="en-US" altLang="ko-KR" sz="1400" baseline="30000" dirty="0" smtClean="0">
                <a:latin typeface="KoPub돋움체 Light" pitchFamily="2" charset="-127"/>
                <a:ea typeface="KoPub돋움체 Light" pitchFamily="2" charset="-127"/>
              </a:rPr>
              <a:t>3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/</a:t>
            </a:r>
            <a:r>
              <a:rPr lang="en-US" altLang="ko-KR" sz="1400" dirty="0" err="1" smtClean="0">
                <a:latin typeface="KoPub돋움체 Light" pitchFamily="2" charset="-127"/>
                <a:ea typeface="KoPub돋움체 Light" pitchFamily="2" charset="-127"/>
              </a:rPr>
              <a:t>yr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endParaRPr lang="en-US" altLang="ko-KR" sz="1400" dirty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b="1" dirty="0" smtClean="0">
                <a:latin typeface="KoPub돋움체 Light" pitchFamily="2" charset="-127"/>
                <a:ea typeface="KoPub돋움체 Light" pitchFamily="2" charset="-127"/>
              </a:rPr>
              <a:t>물 재이용 시설의 수요량</a:t>
            </a:r>
            <a:endParaRPr lang="en-US" altLang="ko-KR" sz="1400" b="1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화장실용수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6242m</a:t>
            </a:r>
            <a:r>
              <a:rPr lang="en-US" altLang="ko-KR" sz="1400" baseline="30000" dirty="0" smtClean="0">
                <a:latin typeface="KoPub돋움체 Light" pitchFamily="2" charset="-127"/>
                <a:ea typeface="KoPub돋움체 Light" pitchFamily="2" charset="-127"/>
              </a:rPr>
              <a:t>3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/</a:t>
            </a:r>
            <a:r>
              <a:rPr lang="en-US" altLang="ko-KR" sz="1400" dirty="0" err="1" smtClean="0">
                <a:latin typeface="KoPub돋움체 Light" pitchFamily="2" charset="-127"/>
                <a:ea typeface="KoPub돋움체 Light" pitchFamily="2" charset="-127"/>
              </a:rPr>
              <a:t>yr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조경용수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: 768m</a:t>
            </a:r>
            <a:r>
              <a:rPr lang="en-US" altLang="ko-KR" sz="1400" baseline="30000" dirty="0" smtClean="0">
                <a:latin typeface="KoPub돋움체 Light" pitchFamily="2" charset="-127"/>
                <a:ea typeface="KoPub돋움체 Light" pitchFamily="2" charset="-127"/>
              </a:rPr>
              <a:t>3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/</a:t>
            </a:r>
            <a:r>
              <a:rPr lang="en-US" altLang="ko-KR" sz="1400" dirty="0" err="1" smtClean="0">
                <a:latin typeface="KoPub돋움체 Light" pitchFamily="2" charset="-127"/>
                <a:ea typeface="KoPub돋움체 Light" pitchFamily="2" charset="-127"/>
              </a:rPr>
              <a:t>yr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실개천용수</a:t>
            </a:r>
            <a:r>
              <a:rPr lang="en-US" altLang="ko-KR" sz="1400" smtClean="0">
                <a:latin typeface="KoPub돋움체 Light" pitchFamily="2" charset="-127"/>
                <a:ea typeface="KoPub돋움체 Light" pitchFamily="2" charset="-127"/>
              </a:rPr>
              <a:t>: 11246m</a:t>
            </a:r>
            <a:r>
              <a:rPr lang="en-US" altLang="ko-KR" sz="1400" baseline="30000" smtClean="0">
                <a:latin typeface="KoPub돋움체 Light" pitchFamily="2" charset="-127"/>
                <a:ea typeface="KoPub돋움체 Light" pitchFamily="2" charset="-127"/>
              </a:rPr>
              <a:t>3</a:t>
            </a:r>
            <a:r>
              <a:rPr lang="en-US" altLang="ko-KR" sz="1400" smtClean="0">
                <a:latin typeface="KoPub돋움체 Light" pitchFamily="2" charset="-127"/>
                <a:ea typeface="KoPub돋움체 Light" pitchFamily="2" charset="-127"/>
              </a:rPr>
              <a:t>/yr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</p:txBody>
      </p:sp>
      <p:sp>
        <p:nvSpPr>
          <p:cNvPr id="417" name="TextBox 416"/>
          <p:cNvSpPr txBox="1"/>
          <p:nvPr/>
        </p:nvSpPr>
        <p:spPr>
          <a:xfrm>
            <a:off x="26981489" y="31164509"/>
            <a:ext cx="2954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smtClean="0">
                <a:latin typeface="KoPub돋움체 Light" pitchFamily="2" charset="-127"/>
                <a:ea typeface="KoPub돋움체 Light" pitchFamily="2" charset="-127"/>
              </a:rPr>
              <a:t>연간 운영 비용</a:t>
            </a:r>
            <a:r>
              <a:rPr lang="en-US" altLang="ko-KR" sz="1400" b="1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en-US" altLang="ko-KR" sz="1400" smtClean="0">
                <a:latin typeface="KoPub돋움체 Light" pitchFamily="2" charset="-127"/>
                <a:ea typeface="KoPub돋움체 Light" pitchFamily="2" charset="-127"/>
              </a:rPr>
              <a:t>640</a:t>
            </a:r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만원</a:t>
            </a:r>
            <a:endParaRPr lang="en-US" altLang="ko-KR" sz="140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b="1" smtClean="0">
                <a:latin typeface="KoPub돋움체 Light" pitchFamily="2" charset="-127"/>
                <a:ea typeface="KoPub돋움체 Light" pitchFamily="2" charset="-127"/>
              </a:rPr>
              <a:t>연간 절약되는 수도요금</a:t>
            </a:r>
            <a:r>
              <a:rPr lang="en-US" altLang="ko-KR" sz="1400" b="1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en-US" altLang="ko-KR" sz="1400" smtClean="0">
                <a:latin typeface="KoPub돋움체 Light" pitchFamily="2" charset="-127"/>
                <a:ea typeface="KoPub돋움체 Light" pitchFamily="2" charset="-127"/>
              </a:rPr>
              <a:t>1653</a:t>
            </a:r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만원</a:t>
            </a:r>
            <a:endParaRPr lang="en-US" altLang="ko-KR" sz="140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ko-KR" altLang="en-US" sz="1400" b="1" smtClean="0">
                <a:latin typeface="KoPub돋움체 Light" pitchFamily="2" charset="-127"/>
                <a:ea typeface="KoPub돋움체 Light" pitchFamily="2" charset="-127"/>
              </a:rPr>
              <a:t>초기 설치비용</a:t>
            </a:r>
            <a:r>
              <a:rPr lang="en-US" altLang="ko-KR" sz="1400" b="1" smtClean="0">
                <a:latin typeface="KoPub돋움체 Light" pitchFamily="2" charset="-127"/>
                <a:ea typeface="KoPub돋움체 Light" pitchFamily="2" charset="-127"/>
              </a:rPr>
              <a:t>: </a:t>
            </a:r>
            <a:r>
              <a:rPr lang="en-US" altLang="ko-KR" sz="1400" smtClean="0">
                <a:latin typeface="KoPub돋움체 Light" pitchFamily="2" charset="-127"/>
                <a:ea typeface="KoPub돋움체 Light" pitchFamily="2" charset="-127"/>
              </a:rPr>
              <a:t>8768</a:t>
            </a:r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만원 </a:t>
            </a:r>
            <a:endParaRPr lang="en-US" altLang="ko-KR" sz="1400" smtClean="0">
              <a:latin typeface="KoPub돋움체 Light" pitchFamily="2" charset="-127"/>
              <a:ea typeface="KoPub돋움체 Light" pitchFamily="2" charset="-127"/>
            </a:endParaRPr>
          </a:p>
          <a:p>
            <a:r>
              <a:rPr lang="en-US" altLang="ko-KR" sz="1400">
                <a:latin typeface="KoPub돋움체 Light" pitchFamily="2" charset="-127"/>
                <a:ea typeface="KoPub돋움체 Light" pitchFamily="2" charset="-127"/>
              </a:rPr>
              <a:t> </a:t>
            </a:r>
            <a:r>
              <a:rPr lang="en-US" altLang="ko-KR" sz="1400" smtClean="0">
                <a:latin typeface="KoPub돋움체 Light" pitchFamily="2" charset="-127"/>
                <a:ea typeface="KoPub돋움체 Light" pitchFamily="2" charset="-127"/>
              </a:rPr>
              <a:t> </a:t>
            </a:r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→</a:t>
            </a:r>
            <a:r>
              <a:rPr lang="en-US" altLang="ko-KR" sz="1400" smtClean="0">
                <a:latin typeface="KoPub돋움체 Light" pitchFamily="2" charset="-127"/>
                <a:ea typeface="KoPub돋움체 Light" pitchFamily="2" charset="-127"/>
              </a:rPr>
              <a:t>8.7</a:t>
            </a:r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년 이후 초기투자비용 회수 가능</a:t>
            </a:r>
            <a:endParaRPr lang="en-US" altLang="ko-KR" sz="1400" b="1" dirty="0" smtClean="0">
              <a:latin typeface="KoPub돋움체 Light" pitchFamily="2" charset="-127"/>
              <a:ea typeface="KoPub돋움체 Light" pitchFamily="2" charset="-127"/>
            </a:endParaRPr>
          </a:p>
        </p:txBody>
      </p:sp>
      <p:sp>
        <p:nvSpPr>
          <p:cNvPr id="418" name="TextBox 417"/>
          <p:cNvSpPr txBox="1"/>
          <p:nvPr/>
        </p:nvSpPr>
        <p:spPr>
          <a:xfrm>
            <a:off x="20394926" y="34478618"/>
            <a:ext cx="35640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또한 녹지의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또 다른 장점은 도시홍수 예방에 기여한다는 것이다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콘크리트나 아스팔트로 된 표면은 떨어진 빗물의 거의 전부가 </a:t>
            </a:r>
            <a:r>
              <a:rPr lang="ko-KR" altLang="en-US" sz="1400" dirty="0" err="1" smtClean="0">
                <a:latin typeface="KoPub돋움체 Light" pitchFamily="2" charset="-127"/>
                <a:ea typeface="KoPub돋움체 Light" pitchFamily="2" charset="-127"/>
              </a:rPr>
              <a:t>하수관거로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 유출되는 반면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,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녹지는 떨어진 빗물을 대부분 땅 속으로 스며들게 하면서 많은 양의 물을 잡아둘 수 있기 때문에 </a:t>
            </a:r>
            <a:r>
              <a:rPr lang="ko-KR" altLang="en-US" sz="1400" dirty="0" err="1" smtClean="0">
                <a:latin typeface="KoPub돋움체 Light" pitchFamily="2" charset="-127"/>
                <a:ea typeface="KoPub돋움체 Light" pitchFamily="2" charset="-127"/>
              </a:rPr>
              <a:t>하수관거로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 유출되는 빗물의 양이 그만큼 줄어든다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</a:t>
            </a:r>
          </a:p>
        </p:txBody>
      </p:sp>
      <p:sp>
        <p:nvSpPr>
          <p:cNvPr id="419" name="TextBox 418"/>
          <p:cNvSpPr txBox="1"/>
          <p:nvPr/>
        </p:nvSpPr>
        <p:spPr>
          <a:xfrm>
            <a:off x="24110820" y="34047731"/>
            <a:ext cx="2843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본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단지는 수자원 절약과 환경 보호를 위해 빗물이용시설과 </a:t>
            </a:r>
            <a:r>
              <a:rPr lang="ko-KR" altLang="en-US" sz="1400" dirty="0" err="1" smtClean="0">
                <a:latin typeface="KoPub돋움체 Light" pitchFamily="2" charset="-127"/>
                <a:ea typeface="KoPub돋움체 Light" pitchFamily="2" charset="-127"/>
              </a:rPr>
              <a:t>중수도를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 설치한다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이 중 특히 빗물이용시설은 도시홍수 예방에 기여할 수도 있다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이러한 물 재이용 시설을 입주 이후에 설치한다면 그 설치비용의 부담으로 인해 주민들의 반발을 불러일으킬 가능성이 있으므로 건설과 동시에 설치하는 것이 </a:t>
            </a:r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바람직하다</a:t>
            </a:r>
            <a:r>
              <a:rPr lang="en-US" altLang="ko-KR" sz="1400" smtClean="0">
                <a:latin typeface="KoPub돋움체 Light" pitchFamily="2" charset="-127"/>
                <a:ea typeface="KoPub돋움체 Light" pitchFamily="2" charset="-127"/>
              </a:rPr>
              <a:t>.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</p:txBody>
      </p:sp>
      <p:sp>
        <p:nvSpPr>
          <p:cNvPr id="420" name="TextBox 419"/>
          <p:cNvSpPr txBox="1"/>
          <p:nvPr/>
        </p:nvSpPr>
        <p:spPr>
          <a:xfrm>
            <a:off x="21945300" y="32089001"/>
            <a:ext cx="209351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KoPub돋움체 Light" pitchFamily="2" charset="-127"/>
                <a:ea typeface="KoPub돋움체 Light" pitchFamily="2" charset="-127"/>
              </a:rPr>
              <a:t>본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단지를 위에서 바라보면 건물과 건물 사이의 </a:t>
            </a:r>
            <a:r>
              <a:rPr lang="ko-KR" altLang="en-US" sz="1400" dirty="0" err="1" smtClean="0">
                <a:latin typeface="KoPub돋움체 Light" pitchFamily="2" charset="-127"/>
                <a:ea typeface="KoPub돋움체 Light" pitchFamily="2" charset="-127"/>
              </a:rPr>
              <a:t>중정은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 물론이고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,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건물 옥상도 녹지로 덮여 있음을 알 수 있다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즉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,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단지의 전체 면적이 녹지로 덮여 있다는 것이다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.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이러한 단지 내부의 녹지가 외부의 녹지와 연결됨으로써</a:t>
            </a:r>
            <a:r>
              <a:rPr lang="en-US" altLang="ko-KR" sz="1400" dirty="0" smtClean="0">
                <a:latin typeface="KoPub돋움체 Light" pitchFamily="2" charset="-127"/>
                <a:ea typeface="KoPub돋움체 Light" pitchFamily="2" charset="-127"/>
              </a:rPr>
              <a:t>, </a:t>
            </a:r>
            <a:r>
              <a:rPr lang="ko-KR" altLang="en-US" sz="1400" dirty="0" smtClean="0">
                <a:latin typeface="KoPub돋움체 Light" pitchFamily="2" charset="-127"/>
                <a:ea typeface="KoPub돋움체 Light" pitchFamily="2" charset="-127"/>
              </a:rPr>
              <a:t>주민들은 자연 속에서 살아간다는 느낌을 받게 될 것이다</a:t>
            </a:r>
            <a:r>
              <a:rPr lang="en-US" altLang="ko-KR" sz="1400" smtClean="0">
                <a:latin typeface="KoPub돋움체 Light" pitchFamily="2" charset="-127"/>
                <a:ea typeface="KoPub돋움체 Light" pitchFamily="2" charset="-127"/>
              </a:rPr>
              <a:t>. </a:t>
            </a:r>
            <a:endParaRPr lang="en-US" altLang="ko-KR" sz="1400" dirty="0" smtClean="0">
              <a:latin typeface="KoPub돋움체 Light" pitchFamily="2" charset="-127"/>
              <a:ea typeface="KoPub돋움체 Light" pitchFamily="2" charset="-127"/>
            </a:endParaRPr>
          </a:p>
        </p:txBody>
      </p:sp>
      <p:sp>
        <p:nvSpPr>
          <p:cNvPr id="421" name="TextBox 420"/>
          <p:cNvSpPr txBox="1"/>
          <p:nvPr/>
        </p:nvSpPr>
        <p:spPr>
          <a:xfrm>
            <a:off x="20340053" y="25697074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단지마당</a:t>
            </a:r>
            <a:endParaRPr lang="ko-KR" altLang="en-US" sz="20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aphicFrame>
        <p:nvGraphicFramePr>
          <p:cNvPr id="98" name="표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90865"/>
              </p:ext>
            </p:extLst>
          </p:nvPr>
        </p:nvGraphicFramePr>
        <p:xfrm>
          <a:off x="20458717" y="26122329"/>
          <a:ext cx="4707945" cy="163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9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9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697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마당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중정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유래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한국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서양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8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개방성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수평적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수직적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조경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없다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있다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9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행위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모든 것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특정적</a:t>
                      </a:r>
                      <a:endParaRPr lang="ko-KR" altLang="en-US" sz="1500" dirty="0"/>
                    </a:p>
                  </a:txBody>
                  <a:tcPr marL="99335" marR="99335" marT="49668" marB="49668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22" name="TextBox 421"/>
          <p:cNvSpPr txBox="1"/>
          <p:nvPr/>
        </p:nvSpPr>
        <p:spPr>
          <a:xfrm>
            <a:off x="20407890" y="27841654"/>
            <a:ext cx="4739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마당은 행위가 자유로운 공간이다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무엇을 해야 하는 강박이 없고 사람들이 하고 싶은 것을 하는 것이다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그래서 조경이 없고 비어 있는 경우가 많다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 장소 또한 마당과 같다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가장 큰 커뮤니티 공간이지만 강제성을 띄지 않고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사람들이 자유롭게 모여 아침체조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김장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체육활동 등을 할 수 있도록 계획하였고 이는 이 단지를 관통하는 커뮤니티에 대한 생각을 대표한다</a:t>
            </a:r>
            <a:r>
              <a:rPr lang="en-US" altLang="ko-KR" sz="1400" dirty="0" smtClean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en-US" sz="14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23" name="TextBox 422"/>
          <p:cNvSpPr txBox="1"/>
          <p:nvPr/>
        </p:nvSpPr>
        <p:spPr>
          <a:xfrm>
            <a:off x="15834963" y="36868959"/>
            <a:ext cx="4031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단지 부지가 주변 도로보다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4m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가량 높은 것에 착안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차량은 자연스럽게 지하주차장으로 진입하고 보행자는 경사로를 통해 단지 정문으로 진입한다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커뮤니티 회랑까지는 방문객과 주민이 모두 이용가능하지만 단지 내부로 진입할 때는 회랑 내의 수위실에 의해 통제된다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424" name="그림 423"/>
          <p:cNvPicPr>
            <a:picLocks noChangeAspect="1"/>
          </p:cNvPicPr>
          <p:nvPr/>
        </p:nvPicPr>
        <p:blipFill>
          <a:blip r:embed="rId6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960" y="35135038"/>
            <a:ext cx="2390383" cy="1679536"/>
          </a:xfrm>
          <a:prstGeom prst="rect">
            <a:avLst/>
          </a:prstGeom>
        </p:spPr>
      </p:pic>
      <p:pic>
        <p:nvPicPr>
          <p:cNvPr id="425" name="그림 424"/>
          <p:cNvPicPr>
            <a:picLocks noChangeAspect="1"/>
          </p:cNvPicPr>
          <p:nvPr/>
        </p:nvPicPr>
        <p:blipFill>
          <a:blip r:embed="rId6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8307" y="35144308"/>
            <a:ext cx="1659065" cy="16036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214789" y="36418657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설계 의의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378" name="TextBox 377"/>
          <p:cNvSpPr txBox="1"/>
          <p:nvPr/>
        </p:nvSpPr>
        <p:spPr>
          <a:xfrm>
            <a:off x="25149099" y="36418657"/>
            <a:ext cx="809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제언</a:t>
            </a:r>
            <a:endParaRPr lang="ko-KR" altLang="en-US" sz="2800" dirty="0"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42428" y="36975331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소형 단지 설계의 새로운 모델</a:t>
            </a:r>
            <a:endParaRPr lang="ko-KR" altLang="en-US" sz="18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79" name="TextBox 378"/>
          <p:cNvSpPr txBox="1"/>
          <p:nvPr/>
        </p:nvSpPr>
        <p:spPr>
          <a:xfrm>
            <a:off x="20342428" y="39118230"/>
            <a:ext cx="3547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커뮤니티 시설을 보는 새로운 관점</a:t>
            </a:r>
            <a:endParaRPr lang="ko-KR" altLang="en-US" sz="18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26386" y="37399428"/>
            <a:ext cx="435053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소형 단지의 가장 큰 문제는 이용자의 수가 적어 커뮤니티 시설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친환경 시설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조경 등의 경제적 효율성이 떨어진다는 점이다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우리는 이 문제를 해결하기 위해 외부인의 유입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적정한 규모의 친환경 시설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외부의 기존 공원을 최대로 활용한 조경 등으로 품질은 높이면서 재무적으로 타당할 수 있는 소형 단지의 설계의 새로운 모델을 제시하고자 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80" name="TextBox 379"/>
          <p:cNvSpPr txBox="1"/>
          <p:nvPr/>
        </p:nvSpPr>
        <p:spPr>
          <a:xfrm>
            <a:off x="20726386" y="39533141"/>
            <a:ext cx="43505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최근 주거단지에 커뮤니티 시설을 넣는 것을 선호하는  추세이지만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실제로 그곳에 사는 사람들이 그것을 이용하고 선호하는지에 대한 고민은 부족하다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이에 따라 우리는 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Cut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 </a:t>
            </a:r>
            <a:r>
              <a:rPr lang="en-US" altLang="ko-KR" sz="14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C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onnect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를 동시에 추구한다는 새로운 관점에서 주민의 자율에 의해 운영되는 유연한 커뮤니티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외부인의 유입에 의한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지속가능한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커뮤니티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작은 공간이지만 특수한 인원들에 의해 자연스럽게 형성되는 커뮤니티를 위한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해우소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등 새로운 관점에 의한 공간을 설계하였다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81" name="TextBox 380"/>
          <p:cNvSpPr txBox="1"/>
          <p:nvPr/>
        </p:nvSpPr>
        <p:spPr>
          <a:xfrm>
            <a:off x="25149099" y="36975331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외부와의 연계 강화</a:t>
            </a:r>
            <a:endParaRPr lang="ko-KR" altLang="en-US" sz="18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82" name="TextBox 381"/>
          <p:cNvSpPr txBox="1"/>
          <p:nvPr/>
        </p:nvSpPr>
        <p:spPr>
          <a:xfrm>
            <a:off x="25149099" y="39118230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18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소규모의 다양한 커뮤니티 시설</a:t>
            </a:r>
            <a:endParaRPr lang="ko-KR" altLang="en-US" sz="18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83" name="TextBox 382"/>
          <p:cNvSpPr txBox="1"/>
          <p:nvPr/>
        </p:nvSpPr>
        <p:spPr>
          <a:xfrm>
            <a:off x="25533057" y="37399428"/>
            <a:ext cx="4350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가로주택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정비사업은 대규모 재개발 사업의 현실성 문제로 대두된 사업 방식이다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문제는 광역적인 재개발 대신 소규모 정비사업들의 집합으로 넓은 구역이 변화했을 때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광역차원에서 연결되는 특성은 결국 사라지고 작은 아파트단지들만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남게된다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따라서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가로주택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정비사업에서도 주위 다른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단지들과의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연계를 강제적으로라도 포함해야 할 것이다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86" name="TextBox 385"/>
          <p:cNvSpPr txBox="1"/>
          <p:nvPr/>
        </p:nvSpPr>
        <p:spPr>
          <a:xfrm>
            <a:off x="25533057" y="39533141"/>
            <a:ext cx="4350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한 아파트 단지는 다양한 사람들이 섞여 사는 공간이고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 사람들이 원하는 커뮤니티도 </a:t>
            </a:r>
            <a:r>
              <a:rPr lang="ko-KR" altLang="en-US" sz="14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제각각이다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그렇다면 이 모두가 소수의 대형 커뮤니티 시설을 공유해야 한다는 관점도 폭력적이며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특히 소형 단지에서는 더욱 그러하다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en-US" altLang="ko-KR" sz="14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오히려 아파트에선 소규모라도 다양한 커뮤니티가 공존할 수 있도록 커뮤니티 시설이 설계되어야 한다</a:t>
            </a:r>
            <a:r>
              <a:rPr lang="en-US" altLang="ko-KR" sz="14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977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5677</TotalTime>
  <Words>1860</Words>
  <Application>Microsoft Office PowerPoint</Application>
  <PresentationFormat>사용자 지정</PresentationFormat>
  <Paragraphs>357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7" baseType="lpstr">
      <vt:lpstr>Arial Unicode MS</vt:lpstr>
      <vt:lpstr>KoPub돋움체 Light</vt:lpstr>
      <vt:lpstr>KoPub돋움체 Medium</vt:lpstr>
      <vt:lpstr>맑은 고딕</vt:lpstr>
      <vt:lpstr>Arial</vt:lpstr>
      <vt:lpstr>Office 테마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Hyunjun Hwang</cp:lastModifiedBy>
  <cp:revision>139</cp:revision>
  <dcterms:created xsi:type="dcterms:W3CDTF">2006-10-05T04:04:58Z</dcterms:created>
  <dcterms:modified xsi:type="dcterms:W3CDTF">2017-08-15T16:10:14Z</dcterms:modified>
</cp:coreProperties>
</file>